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0" r:id="rId5"/>
  </p:sldMasterIdLst>
  <p:notesMasterIdLst>
    <p:notesMasterId r:id="rId33"/>
  </p:notesMasterIdLst>
  <p:handoutMasterIdLst>
    <p:handoutMasterId r:id="rId34"/>
  </p:handoutMasterIdLst>
  <p:sldIdLst>
    <p:sldId id="294" r:id="rId6"/>
    <p:sldId id="293" r:id="rId7"/>
    <p:sldId id="292" r:id="rId8"/>
    <p:sldId id="291" r:id="rId9"/>
    <p:sldId id="290" r:id="rId10"/>
    <p:sldId id="326" r:id="rId11"/>
    <p:sldId id="305" r:id="rId12"/>
    <p:sldId id="304" r:id="rId13"/>
    <p:sldId id="287" r:id="rId14"/>
    <p:sldId id="316" r:id="rId15"/>
    <p:sldId id="284" r:id="rId16"/>
    <p:sldId id="308" r:id="rId17"/>
    <p:sldId id="328" r:id="rId18"/>
    <p:sldId id="329" r:id="rId19"/>
    <p:sldId id="330" r:id="rId20"/>
    <p:sldId id="331" r:id="rId21"/>
    <p:sldId id="283" r:id="rId22"/>
    <p:sldId id="282" r:id="rId23"/>
    <p:sldId id="300" r:id="rId24"/>
    <p:sldId id="299" r:id="rId25"/>
    <p:sldId id="298" r:id="rId26"/>
    <p:sldId id="320" r:id="rId27"/>
    <p:sldId id="279" r:id="rId28"/>
    <p:sldId id="332" r:id="rId29"/>
    <p:sldId id="296" r:id="rId30"/>
    <p:sldId id="333" r:id="rId31"/>
    <p:sldId id="32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81E7AD-D001-47E3-81E7-048C0BAACABF}">
          <p14:sldIdLst>
            <p14:sldId id="294"/>
            <p14:sldId id="293"/>
            <p14:sldId id="292"/>
            <p14:sldId id="291"/>
            <p14:sldId id="290"/>
            <p14:sldId id="326"/>
            <p14:sldId id="305"/>
            <p14:sldId id="304"/>
            <p14:sldId id="287"/>
            <p14:sldId id="316"/>
            <p14:sldId id="284"/>
            <p14:sldId id="308"/>
            <p14:sldId id="328"/>
            <p14:sldId id="329"/>
            <p14:sldId id="330"/>
            <p14:sldId id="331"/>
            <p14:sldId id="283"/>
            <p14:sldId id="282"/>
            <p14:sldId id="300"/>
            <p14:sldId id="299"/>
            <p14:sldId id="298"/>
            <p14:sldId id="320"/>
            <p14:sldId id="279"/>
            <p14:sldId id="332"/>
            <p14:sldId id="296"/>
            <p14:sldId id="333"/>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ebe F" initials="PF" lastIdx="7" clrIdx="0">
    <p:extLst>
      <p:ext uri="{19B8F6BF-5375-455C-9EA6-DF929625EA0E}">
        <p15:presenceInfo xmlns:p15="http://schemas.microsoft.com/office/powerpoint/2012/main" userId="b56916c4179619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3323"/>
    <a:srgbClr val="269A5D"/>
    <a:srgbClr val="1BB0BB"/>
    <a:srgbClr val="7A15C5"/>
    <a:srgbClr val="6D1935"/>
    <a:srgbClr val="D65F52"/>
    <a:srgbClr val="E9E6DF"/>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58AA6-A741-44C0-AD3A-7510926DA74F}" v="2" dt="2023-10-08T00:43:19.531"/>
    <p1510:client id="{1BF51E86-F479-4C2C-9E00-1E68C0CB8D92}" v="162" dt="2023-10-08T01:25:01.237"/>
    <p1510:client id="{42125F72-B5C6-4139-BF9A-51D1377B2BCB}" v="44" dt="2023-10-07T06:37:35.046"/>
    <p1510:client id="{58704376-5D87-479F-929E-913752BC9691}" v="7" dt="2023-10-08T01:48:33.544"/>
    <p1510:client id="{67BE3300-1D5C-4EC5-84CA-3A61AC4FB74E}" v="2" dt="2023-10-07T06:40:25.108"/>
    <p1510:client id="{8DC05471-A7B9-47AA-B4AB-2990C275BE52}" v="77" dt="2023-10-07T12:50:26.071"/>
    <p1510:client id="{C5AE0D71-7F4F-4ABA-9964-B8145DC8B789}" v="10" dt="2023-10-07T11:04:17.558"/>
    <p1510:client id="{E7A52893-D1D2-41CE-8484-30BC3669D85C}" v="86" dt="2023-10-07T11:11:40.792"/>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32"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Property 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A4AB-4B66-8D5D-DE3E68F1B6A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4AB-4B66-8D5D-DE3E68F1B6A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A4AB-4B66-8D5D-DE3E68F1B6A0}"/>
              </c:ext>
            </c:extLst>
          </c:dPt>
          <c:dPt>
            <c:idx val="3"/>
            <c:bubble3D val="0"/>
            <c:explosion val="1"/>
            <c:spPr>
              <a:solidFill>
                <a:schemeClr val="accent4"/>
              </a:solidFill>
              <a:ln w="19050">
                <a:solidFill>
                  <a:schemeClr val="lt1"/>
                </a:solidFill>
              </a:ln>
              <a:effectLst/>
            </c:spPr>
            <c:extLst>
              <c:ext xmlns:c16="http://schemas.microsoft.com/office/drawing/2014/chart" uri="{C3380CC4-5D6E-409C-BE32-E72D297353CC}">
                <c16:uniqueId val="{00000005-A4AB-4B66-8D5D-DE3E68F1B6A0}"/>
              </c:ext>
            </c:extLst>
          </c:dPt>
          <c:dLbls>
            <c:dLbl>
              <c:idx val="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A4AB-4B66-8D5D-DE3E68F1B6A0}"/>
                </c:ext>
              </c:extLst>
            </c:dLbl>
            <c:dLbl>
              <c:idx val="1"/>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A4AB-4B66-8D5D-DE3E68F1B6A0}"/>
                </c:ext>
              </c:extLst>
            </c:dLbl>
            <c:dLbl>
              <c:idx val="2"/>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A4AB-4B66-8D5D-DE3E68F1B6A0}"/>
                </c:ext>
              </c:extLst>
            </c:dLbl>
            <c:dLbl>
              <c:idx val="3"/>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A4AB-4B66-8D5D-DE3E68F1B6A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Apartment</c:v>
                </c:pt>
                <c:pt idx="1">
                  <c:v>House</c:v>
                </c:pt>
                <c:pt idx="2">
                  <c:v>Townhouse</c:v>
                </c:pt>
                <c:pt idx="3">
                  <c:v>Others</c:v>
                </c:pt>
              </c:strCache>
            </c:strRef>
          </c:cat>
          <c:val>
            <c:numRef>
              <c:f>Sheet1!$B$2:$B$5</c:f>
              <c:numCache>
                <c:formatCode>General</c:formatCode>
                <c:ptCount val="4"/>
                <c:pt idx="0">
                  <c:v>4685</c:v>
                </c:pt>
                <c:pt idx="1">
                  <c:v>5545</c:v>
                </c:pt>
                <c:pt idx="2">
                  <c:v>1166</c:v>
                </c:pt>
                <c:pt idx="3">
                  <c:v>264</c:v>
                </c:pt>
              </c:numCache>
            </c:numRef>
          </c:val>
          <c:extLst>
            <c:ext xmlns:c16="http://schemas.microsoft.com/office/drawing/2014/chart" uri="{C3380CC4-5D6E-409C-BE32-E72D297353CC}">
              <c16:uniqueId val="{00000000-A4AB-4B66-8D5D-DE3E68F1B6A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with Lasso Regression and Light Gradient Boosting Methods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b="1" kern="1200" spc="150" baseline="0">
              <a:solidFill>
                <a:schemeClr val="tx1"/>
              </a:solidFill>
              <a:latin typeface="+mn-lt"/>
              <a:ea typeface="+mj-ea"/>
              <a:cs typeface="+mj-cs"/>
            </a:rPr>
            <a:t>COLLECTION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a:latin typeface="+mn-lt"/>
            </a:rPr>
            <a:t>Scraped and collected</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b="1" kern="1200" spc="150" baseline="0">
              <a:solidFill>
                <a:prstClr val="black"/>
              </a:solidFill>
              <a:latin typeface="+mn-lt"/>
              <a:ea typeface="+mn-ea"/>
              <a:cs typeface="+mn-cs"/>
            </a:rPr>
            <a:t>OUTLIER DETECTION</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a:latin typeface="+mn-lt"/>
            </a:rPr>
            <a:t>IQR range</a:t>
          </a:r>
        </a:p>
        <a:p>
          <a:pPr marL="0">
            <a:lnSpc>
              <a:spcPct val="100000"/>
            </a:lnSpc>
          </a:pPr>
          <a:r>
            <a:rPr lang="en-US" sz="1400" spc="50" baseline="0">
              <a:latin typeface="+mn-lt"/>
            </a:rPr>
            <a:t>Web verification</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b="1" kern="1200" spc="150" baseline="0">
              <a:solidFill>
                <a:prstClr val="black"/>
              </a:solidFill>
              <a:latin typeface="+mn-lt"/>
              <a:ea typeface="+mn-ea"/>
              <a:cs typeface="+mn-cs"/>
            </a:rPr>
            <a:t>DATA PARTITIONING</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 test set</a:t>
          </a:r>
        </a:p>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Information leak</a:t>
          </a:r>
        </a:p>
        <a:p>
          <a:pPr marL="0" lvl="0" indent="0" algn="l" defTabSz="666750">
            <a:lnSpc>
              <a:spcPct val="100000"/>
            </a:lnSpc>
            <a:spcBef>
              <a:spcPct val="0"/>
            </a:spcBef>
            <a:spcAft>
              <a:spcPct val="35000"/>
            </a:spcAft>
            <a:buNone/>
          </a:pPr>
          <a:r>
            <a:rPr lang="en-US" sz="1350" kern="1200" spc="50" baseline="0">
              <a:solidFill>
                <a:prstClr val="black">
                  <a:hueOff val="0"/>
                  <a:satOff val="0"/>
                  <a:lumOff val="0"/>
                  <a:alphaOff val="0"/>
                </a:prstClr>
              </a:solidFill>
              <a:latin typeface="+mn-lt"/>
              <a:ea typeface="+mn-ea"/>
              <a:cs typeface="+mn-cs"/>
            </a:rPr>
            <a:t>Privacy requirement</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Reasonable imputation</a:t>
          </a:r>
        </a:p>
        <a:p>
          <a:pPr marL="0" lvl="0" indent="0" algn="l" defTabSz="666750" rtl="0">
            <a:lnSpc>
              <a:spcPct val="100000"/>
            </a:lnSpc>
            <a:spcBef>
              <a:spcPct val="0"/>
            </a:spcBef>
            <a:spcAft>
              <a:spcPct val="35000"/>
            </a:spcAft>
            <a:buNone/>
          </a:pPr>
          <a:endParaRPr lang="en-US" sz="1400" kern="1200" spc="50" baseline="0">
            <a:solidFill>
              <a:prstClr val="black">
                <a:hueOff val="0"/>
                <a:satOff val="0"/>
                <a:lumOff val="0"/>
                <a:alphaOff val="0"/>
              </a:prstClr>
            </a:solidFill>
            <a:latin typeface="+mn-lt"/>
            <a:ea typeface="+mn-ea"/>
            <a:cs typeface="+mn-cs"/>
          </a:endParaRP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b="1" kern="1200" spc="150" baseline="0">
              <a:solidFill>
                <a:prstClr val="black"/>
              </a:solidFill>
              <a:latin typeface="+mn-lt"/>
              <a:ea typeface="+mn-ea"/>
              <a:cs typeface="+mn-cs"/>
            </a:rPr>
            <a:t>MODEL TRAINING</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b="1" kern="1200" spc="150" baseline="0">
              <a:solidFill>
                <a:prstClr val="black"/>
              </a:solidFill>
              <a:latin typeface="+mn-lt"/>
              <a:ea typeface="+mn-ea"/>
              <a:cs typeface="+mn-cs"/>
            </a:rPr>
            <a:t>DATA IMPUTATION</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760"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b="1" kern="1200" spc="150" baseline="0">
              <a:solidFill>
                <a:schemeClr val="tx1"/>
              </a:solidFill>
              <a:latin typeface="+mn-lt"/>
              <a:ea typeface="+mj-ea"/>
              <a:cs typeface="+mj-cs"/>
            </a:rPr>
            <a:t>COLLECTION</a:t>
          </a:r>
        </a:p>
      </dsp:txBody>
      <dsp:txXfrm>
        <a:off x="13760" y="748982"/>
        <a:ext cx="2011384" cy="603415"/>
      </dsp:txXfrm>
    </dsp:sp>
    <dsp:sp modelId="{22359DD7-1BFB-4900-BAE6-6084F2F57988}">
      <dsp:nvSpPr>
        <dsp:cNvPr id="0" name=""/>
        <dsp:cNvSpPr/>
      </dsp:nvSpPr>
      <dsp:spPr>
        <a:xfrm>
          <a:off x="13760"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22300">
            <a:lnSpc>
              <a:spcPct val="100000"/>
            </a:lnSpc>
            <a:spcBef>
              <a:spcPct val="0"/>
            </a:spcBef>
            <a:spcAft>
              <a:spcPct val="35000"/>
            </a:spcAft>
            <a:buNone/>
          </a:pPr>
          <a:r>
            <a:rPr lang="en-US" sz="1400" kern="1200" spc="50" baseline="0">
              <a:latin typeface="+mn-lt"/>
            </a:rPr>
            <a:t>Scraped and collected</a:t>
          </a:r>
        </a:p>
      </dsp:txBody>
      <dsp:txXfrm>
        <a:off x="13760" y="1352397"/>
        <a:ext cx="2011384" cy="1643532"/>
      </dsp:txXfrm>
    </dsp:sp>
    <dsp:sp modelId="{C4F84DEA-2002-4D32-8E80-70EEE05E345A}">
      <dsp:nvSpPr>
        <dsp:cNvPr id="0" name=""/>
        <dsp:cNvSpPr/>
      </dsp:nvSpPr>
      <dsp:spPr>
        <a:xfrm>
          <a:off x="2132933"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b="1" kern="1200" spc="150" baseline="0">
              <a:solidFill>
                <a:prstClr val="black"/>
              </a:solidFill>
              <a:latin typeface="+mn-lt"/>
              <a:ea typeface="+mn-ea"/>
              <a:cs typeface="+mn-cs"/>
            </a:rPr>
            <a:t>OUTLIER DETECTION</a:t>
          </a:r>
        </a:p>
      </dsp:txBody>
      <dsp:txXfrm>
        <a:off x="2132933" y="748982"/>
        <a:ext cx="2011384" cy="603415"/>
      </dsp:txXfrm>
    </dsp:sp>
    <dsp:sp modelId="{4FEB85EB-D046-4CDB-8A62-BBCE260C4490}">
      <dsp:nvSpPr>
        <dsp:cNvPr id="0" name=""/>
        <dsp:cNvSpPr/>
      </dsp:nvSpPr>
      <dsp:spPr>
        <a:xfrm>
          <a:off x="2132933"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22300">
            <a:lnSpc>
              <a:spcPct val="100000"/>
            </a:lnSpc>
            <a:spcBef>
              <a:spcPct val="0"/>
            </a:spcBef>
            <a:spcAft>
              <a:spcPct val="35000"/>
            </a:spcAft>
            <a:buNone/>
          </a:pPr>
          <a:r>
            <a:rPr lang="en-US" sz="1400" kern="1200" spc="50" baseline="0">
              <a:latin typeface="+mn-lt"/>
            </a:rPr>
            <a:t>IQR range</a:t>
          </a:r>
        </a:p>
        <a:p>
          <a:pPr marL="0" lvl="0" indent="0" algn="l" defTabSz="622300">
            <a:lnSpc>
              <a:spcPct val="100000"/>
            </a:lnSpc>
            <a:spcBef>
              <a:spcPct val="0"/>
            </a:spcBef>
            <a:spcAft>
              <a:spcPct val="35000"/>
            </a:spcAft>
            <a:buNone/>
          </a:pPr>
          <a:r>
            <a:rPr lang="en-US" sz="1400" kern="1200" spc="50" baseline="0">
              <a:latin typeface="+mn-lt"/>
            </a:rPr>
            <a:t>Web verification</a:t>
          </a:r>
        </a:p>
      </dsp:txBody>
      <dsp:txXfrm>
        <a:off x="2132933" y="1352397"/>
        <a:ext cx="2011384" cy="1643532"/>
      </dsp:txXfrm>
    </dsp:sp>
    <dsp:sp modelId="{49B7F8FA-D256-41EF-9327-52A3551D9A60}">
      <dsp:nvSpPr>
        <dsp:cNvPr id="0" name=""/>
        <dsp:cNvSpPr/>
      </dsp:nvSpPr>
      <dsp:spPr>
        <a:xfrm>
          <a:off x="4252107"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b="1" kern="1200" spc="150" baseline="0">
              <a:solidFill>
                <a:prstClr val="black"/>
              </a:solidFill>
              <a:latin typeface="+mn-lt"/>
              <a:ea typeface="+mn-ea"/>
              <a:cs typeface="+mn-cs"/>
            </a:rPr>
            <a:t>DATA PARTITIONING</a:t>
          </a:r>
        </a:p>
      </dsp:txBody>
      <dsp:txXfrm>
        <a:off x="4252107" y="748982"/>
        <a:ext cx="2011384" cy="603415"/>
      </dsp:txXfrm>
    </dsp:sp>
    <dsp:sp modelId="{6B5FE59C-B471-448A-AA7A-B526DCC4D4CA}">
      <dsp:nvSpPr>
        <dsp:cNvPr id="0" name=""/>
        <dsp:cNvSpPr/>
      </dsp:nvSpPr>
      <dsp:spPr>
        <a:xfrm>
          <a:off x="4252107"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 test set</a:t>
          </a:r>
        </a:p>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Information leak</a:t>
          </a:r>
        </a:p>
        <a:p>
          <a:pPr marL="0" lvl="0" indent="0" algn="l" defTabSz="666750">
            <a:lnSpc>
              <a:spcPct val="100000"/>
            </a:lnSpc>
            <a:spcBef>
              <a:spcPct val="0"/>
            </a:spcBef>
            <a:spcAft>
              <a:spcPct val="35000"/>
            </a:spcAft>
            <a:buNone/>
          </a:pPr>
          <a:r>
            <a:rPr lang="en-US" sz="1350" kern="1200" spc="50" baseline="0">
              <a:solidFill>
                <a:prstClr val="black">
                  <a:hueOff val="0"/>
                  <a:satOff val="0"/>
                  <a:lumOff val="0"/>
                  <a:alphaOff val="0"/>
                </a:prstClr>
              </a:solidFill>
              <a:latin typeface="+mn-lt"/>
              <a:ea typeface="+mn-ea"/>
              <a:cs typeface="+mn-cs"/>
            </a:rPr>
            <a:t>Privacy requirement</a:t>
          </a:r>
        </a:p>
      </dsp:txBody>
      <dsp:txXfrm>
        <a:off x="4252107" y="1352397"/>
        <a:ext cx="2011384" cy="1643532"/>
      </dsp:txXfrm>
    </dsp:sp>
    <dsp:sp modelId="{4132ECB1-6BEF-4935-AFA3-B2EAA48FDE7E}">
      <dsp:nvSpPr>
        <dsp:cNvPr id="0" name=""/>
        <dsp:cNvSpPr/>
      </dsp:nvSpPr>
      <dsp:spPr>
        <a:xfrm>
          <a:off x="6371281"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b="1" kern="1200" spc="150" baseline="0">
              <a:solidFill>
                <a:prstClr val="black"/>
              </a:solidFill>
              <a:latin typeface="+mn-lt"/>
              <a:ea typeface="+mn-ea"/>
              <a:cs typeface="+mn-cs"/>
            </a:rPr>
            <a:t>DATA IMPUTATION</a:t>
          </a:r>
        </a:p>
      </dsp:txBody>
      <dsp:txXfrm>
        <a:off x="6371281" y="748982"/>
        <a:ext cx="2011384" cy="603415"/>
      </dsp:txXfrm>
    </dsp:sp>
    <dsp:sp modelId="{C42A8BDE-B838-475D-AFDE-17B60D744AB6}">
      <dsp:nvSpPr>
        <dsp:cNvPr id="0" name=""/>
        <dsp:cNvSpPr/>
      </dsp:nvSpPr>
      <dsp:spPr>
        <a:xfrm>
          <a:off x="6371281"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Reasonable imputation</a:t>
          </a:r>
        </a:p>
        <a:p>
          <a:pPr marL="0" lvl="0" indent="0" algn="l" defTabSz="666750" rtl="0">
            <a:lnSpc>
              <a:spcPct val="100000"/>
            </a:lnSpc>
            <a:spcBef>
              <a:spcPct val="0"/>
            </a:spcBef>
            <a:spcAft>
              <a:spcPct val="35000"/>
            </a:spcAft>
            <a:buNone/>
          </a:pPr>
          <a:endParaRPr lang="en-US" sz="1400" kern="1200" spc="50" baseline="0">
            <a:solidFill>
              <a:prstClr val="black">
                <a:hueOff val="0"/>
                <a:satOff val="0"/>
                <a:lumOff val="0"/>
                <a:alphaOff val="0"/>
              </a:prstClr>
            </a:solidFill>
            <a:latin typeface="+mn-lt"/>
            <a:ea typeface="+mn-ea"/>
            <a:cs typeface="+mn-cs"/>
          </a:endParaRPr>
        </a:p>
      </dsp:txBody>
      <dsp:txXfrm>
        <a:off x="6371281" y="1352397"/>
        <a:ext cx="2011384" cy="1643532"/>
      </dsp:txXfrm>
    </dsp:sp>
    <dsp:sp modelId="{59606EB9-9F10-4D12-A33F-A242FDCC0D0F}">
      <dsp:nvSpPr>
        <dsp:cNvPr id="0" name=""/>
        <dsp:cNvSpPr/>
      </dsp:nvSpPr>
      <dsp:spPr>
        <a:xfrm>
          <a:off x="8490455"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b="1" kern="1200" spc="150" baseline="0">
              <a:solidFill>
                <a:prstClr val="black"/>
              </a:solidFill>
              <a:latin typeface="+mn-lt"/>
              <a:ea typeface="+mn-ea"/>
              <a:cs typeface="+mn-cs"/>
            </a:rPr>
            <a:t>MODEL TRAINING</a:t>
          </a:r>
        </a:p>
      </dsp:txBody>
      <dsp:txXfrm>
        <a:off x="8490455" y="748982"/>
        <a:ext cx="2011384" cy="603415"/>
      </dsp:txXfrm>
    </dsp:sp>
    <dsp:sp modelId="{C8429E68-36DD-4F6A-A2F4-7CCDADCEFAD1}">
      <dsp:nvSpPr>
        <dsp:cNvPr id="0" name=""/>
        <dsp:cNvSpPr/>
      </dsp:nvSpPr>
      <dsp:spPr>
        <a:xfrm>
          <a:off x="8490455"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with Lasso Regression and Light Gradient Boosting Methods</a:t>
          </a:r>
        </a:p>
      </dsp:txBody>
      <dsp:txXfrm>
        <a:off x="8490455" y="1352397"/>
        <a:ext cx="2011384" cy="164353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10/8/2023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eptune.ai/blog/xgboost-vs-lightgb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31580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(Ngoc)</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6153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a:ea typeface="Calibri"/>
                <a:cs typeface="Calibri Light"/>
              </a:rPr>
              <a:t>(30 sec)</a:t>
            </a:r>
          </a:p>
          <a:p>
            <a:pPr>
              <a:defRPr/>
            </a:pPr>
            <a:endParaRPr lang="en-AU" sz="1100" kern="100">
              <a:latin typeface="Calibri Light" panose="020F0302020204030204" pitchFamily="34" charset="0"/>
              <a:ea typeface="Calibri" panose="020F0502020204030204" pitchFamily="34" charset="0"/>
              <a:cs typeface="Calibri Light" panose="020F0302020204030204" pitchFamily="34" charset="0"/>
            </a:endParaRPr>
          </a:p>
          <a:p>
            <a:pPr>
              <a:defRPr/>
            </a:pPr>
            <a:r>
              <a:rPr lang="en-AU" sz="1100" kern="100">
                <a:latin typeface="Calibri Light"/>
                <a:ea typeface="Calibri"/>
                <a:cs typeface="Calibri Light"/>
              </a:rPr>
              <a:t>A property can be divided into several categories; however, we're </a:t>
            </a:r>
            <a:r>
              <a:rPr lang="en-AU" sz="1100" kern="100" err="1">
                <a:latin typeface="Calibri Light"/>
                <a:ea typeface="Calibri"/>
                <a:cs typeface="Calibri Light"/>
              </a:rPr>
              <a:t>gonna</a:t>
            </a:r>
            <a:r>
              <a:rPr lang="en-AU" sz="1100" kern="100">
                <a:latin typeface="Calibri Light"/>
                <a:ea typeface="Calibri"/>
                <a:cs typeface="Calibri Light"/>
              </a:rPr>
              <a:t> focus on the 3 major markets: … accounting for 98% of the total transactions. In particular, draw an end-to-end analysis for the reason why some suburbs have higher rent predicted price in the future through an example of </a:t>
            </a:r>
            <a:r>
              <a:rPr lang="en-AU" sz="1100" kern="100" err="1">
                <a:latin typeface="Calibri Light"/>
                <a:ea typeface="Calibri"/>
                <a:cs typeface="Calibri Light"/>
              </a:rPr>
              <a:t>Dockalnds</a:t>
            </a:r>
            <a:r>
              <a:rPr lang="en-AU" sz="1100" kern="100">
                <a:latin typeface="Calibri Light"/>
                <a:ea typeface="Calibri"/>
                <a:cs typeface="Calibri Light"/>
              </a:rPr>
              <a:t>.</a:t>
            </a:r>
            <a:endParaRPr lang="en-AU" sz="1100" kern="100">
              <a:latin typeface="Calibri Light" panose="020F0302020204030204" pitchFamily="34" charset="0"/>
              <a:ea typeface="Calibri" panose="020F0502020204030204" pitchFamily="34" charset="0"/>
              <a:cs typeface="Calibri Light" panose="020F0302020204030204" pitchFamily="34" charset="0"/>
            </a:endParaRPr>
          </a:p>
          <a:p>
            <a:pPr>
              <a:defRPr/>
            </a:pPr>
            <a:endParaRPr lang="en-AU" sz="1100" kern="100">
              <a:latin typeface="Calibri Light" panose="020F0302020204030204" pitchFamily="34" charset="0"/>
              <a:ea typeface="Calibri" panose="020F0502020204030204" pitchFamily="34" charset="0"/>
              <a:cs typeface="Calibri Light" panose="020F0302020204030204" pitchFamily="34" charset="0"/>
            </a:endParaRPr>
          </a:p>
          <a:p>
            <a:pPr>
              <a:defRPr/>
            </a:pPr>
            <a:r>
              <a:rPr lang="en-AU" sz="1100" kern="100">
                <a:latin typeface="Calibri Light"/>
                <a:ea typeface="Calibri"/>
                <a:cs typeface="Calibri Light"/>
              </a:rPr>
              <a:t>MACHINE LEARNING: these are the 3 columns extracted from 5 random rows of our real estate dataset. For 2026 predicted price, we'll replace the population and income in 2023 with the projected data in 2026 to find the new rental price for each real estate in 2026. Given the new price in 2026, aggregate by suburbs and compare the new price with price in previous years</a:t>
            </a:r>
            <a:endParaRPr lang="en-AU" sz="1100" kern="100">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3063330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(20 sec)</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23666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(30 sec)</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273863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(15 sec)</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2429725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(Ngoc)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(10 sec)</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3226536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(Ingrid)</a:t>
            </a:r>
          </a:p>
          <a:p>
            <a:r>
              <a:rPr lang="en-AU"/>
              <a:t>(2 mins)</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213639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a:t>We drew upon the method of liveability calculated by the Australian Urban Observatory. </a:t>
            </a:r>
          </a:p>
          <a:p>
            <a:r>
              <a:rPr lang="en-GB" sz="1050"/>
              <a:t>This takes stock of all relevant United Nations Sustainable Development Goals which contribute to the everyday lives of residents, so all of our liveability factors are also linked to these. Each of these features was then standardised and given a weighting. For example the number of train stops has a higher weighting than the number of bus stops, given trains provide faster travel connections in to the city and surrounding suburbs. Crime was also given a negative weighting, given this is an undesirable feature. Each suburb was then assigned a liveability score out of 100, with the highest ranking suburb being 100 and the lowing given 0. </a:t>
            </a:r>
            <a:endParaRPr lang="en-GB" sz="105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402146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98450">
              <a:buSzPts val="1100"/>
              <a:buChar char="-"/>
            </a:pPr>
            <a:r>
              <a:rPr lang="en-GB" sz="1000"/>
              <a:t>Camberwell has great connectivity, with train and tram stops contributing the most to it’s high liveability. Reservoir and Preston have lots of schools and open spaces, so are great places for families. All of the most liveable suburbs have low crime. </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38903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GB" sz="1000"/>
              <a:t>Affordability must acknowledge income, and be relative to this. </a:t>
            </a:r>
          </a:p>
          <a:p>
            <a:pPr marL="457200" indent="-298450">
              <a:buSzPts val="1100"/>
              <a:buChar char="-"/>
            </a:pPr>
            <a:r>
              <a:rPr lang="en-GB" sz="1000"/>
              <a:t>Like the liveability calculation, the median rental price and median income were both standardised and given weightings. </a:t>
            </a:r>
          </a:p>
          <a:p>
            <a:pPr marL="0" lvl="0" indent="0" algn="l" rtl="0">
              <a:spcBef>
                <a:spcPts val="0"/>
              </a:spcBef>
              <a:spcAft>
                <a:spcPts val="0"/>
              </a:spcAft>
              <a:buNone/>
            </a:pPr>
            <a:endParaRPr lang="en-GB" sz="105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a:p>
        </p:txBody>
      </p:sp>
    </p:spTree>
    <p:extLst>
      <p:ext uri="{BB962C8B-B14F-4D97-AF65-F5344CB8AC3E}">
        <p14:creationId xmlns:p14="http://schemas.microsoft.com/office/powerpoint/2010/main" val="869589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(Clarissa)</a:t>
            </a:r>
          </a:p>
          <a:p>
            <a:r>
              <a:rPr lang="en-AU"/>
              <a:t>(30 sec) – introduce what each person is saying</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2522913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None/>
            </a:pPr>
            <a:r>
              <a:rPr lang="en-GB" sz="1000"/>
              <a:t>(Ingrid)</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a:p>
        </p:txBody>
      </p:sp>
    </p:spTree>
    <p:extLst>
      <p:ext uri="{BB962C8B-B14F-4D97-AF65-F5344CB8AC3E}">
        <p14:creationId xmlns:p14="http://schemas.microsoft.com/office/powerpoint/2010/main" val="344938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(Phoebe)</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a:p>
        </p:txBody>
      </p:sp>
    </p:spTree>
    <p:extLst>
      <p:ext uri="{BB962C8B-B14F-4D97-AF65-F5344CB8AC3E}">
        <p14:creationId xmlns:p14="http://schemas.microsoft.com/office/powerpoint/2010/main" val="3718301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(30 sec)</a:t>
            </a:r>
          </a:p>
          <a:p>
            <a:r>
              <a:rPr lang="en-AU" dirty="0"/>
              <a:t>- some features unable to be used because too much missing data</a:t>
            </a:r>
            <a:endParaRPr lang="en-AU">
              <a:ea typeface="Calibri"/>
              <a:cs typeface="Calibri"/>
            </a:endParaRPr>
          </a:p>
          <a:p>
            <a:pPr marL="171450" indent="-171450">
              <a:buFont typeface="Calibri"/>
              <a:buChar char="-"/>
            </a:pPr>
            <a:r>
              <a:rPr lang="en-AU" dirty="0">
                <a:ea typeface="Calibri"/>
                <a:cs typeface="Calibri"/>
              </a:rPr>
              <a:t>Assumption that prices listed were the same amount as the actual lease contract</a:t>
            </a:r>
          </a:p>
          <a:p>
            <a:endParaRPr lang="en-AU"/>
          </a:p>
          <a:p>
            <a:r>
              <a:rPr lang="en-AU" dirty="0"/>
              <a:t>- Insufficient data and time to use more complex models</a:t>
            </a:r>
            <a:endParaRPr lang="en-AU">
              <a:ea typeface="Calibri"/>
              <a:cs typeface="Calibri"/>
            </a:endParaRPr>
          </a:p>
          <a:p>
            <a:endParaRPr lang="en-AU"/>
          </a:p>
          <a:p>
            <a:r>
              <a:rPr lang="en-AU" dirty="0"/>
              <a:t>Time limitations: limited variables/datasets (finite exploration), model choice</a:t>
            </a:r>
            <a:endParaRPr lang="en-AU">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1295035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a:p>
        </p:txBody>
      </p:sp>
    </p:spTree>
    <p:extLst>
      <p:ext uri="{BB962C8B-B14F-4D97-AF65-F5344CB8AC3E}">
        <p14:creationId xmlns:p14="http://schemas.microsoft.com/office/powerpoint/2010/main" val="2494946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1100" kern="100" dirty="0">
                <a:effectLst/>
                <a:latin typeface="Calibri Light"/>
                <a:ea typeface="Calibri"/>
                <a:cs typeface="Calibri Light"/>
              </a:rPr>
              <a:t>(</a:t>
            </a:r>
            <a:r>
              <a:rPr lang="en-AU" sz="1100" kern="100" dirty="0">
                <a:latin typeface="Calibri Light"/>
                <a:ea typeface="Calibri"/>
                <a:cs typeface="Calibri Light"/>
              </a:rPr>
              <a:t>1 min 10)</a:t>
            </a:r>
            <a:endParaRPr lang="en-AU" sz="1100" kern="100" dirty="0">
              <a:effectLst/>
              <a:latin typeface="Calibri Light"/>
              <a:ea typeface="Calibri"/>
              <a:cs typeface="Calibri Light"/>
            </a:endParaRPr>
          </a:p>
          <a:p>
            <a:pPr>
              <a:defRPr/>
            </a:pPr>
            <a:r>
              <a:rPr lang="en-AU" sz="1100" kern="100" dirty="0">
                <a:latin typeface="Calibri Light"/>
                <a:ea typeface="Calibri"/>
                <a:cs typeface="Calibri Light"/>
              </a:rPr>
              <a:t>Significant factors:</a:t>
            </a:r>
          </a:p>
          <a:p>
            <a:pPr>
              <a:defRPr/>
            </a:pPr>
            <a:endParaRPr lang="en-AU" sz="1100" kern="100">
              <a:latin typeface="Calibri Light" panose="020F0302020204030204" pitchFamily="34" charset="0"/>
              <a:ea typeface="Calibri" panose="020F0502020204030204" pitchFamily="34" charset="0"/>
              <a:cs typeface="Calibri Light" panose="020F0302020204030204" pitchFamily="34" charset="0"/>
            </a:endParaRPr>
          </a:p>
          <a:p>
            <a:pPr>
              <a:defRPr/>
            </a:pPr>
            <a:r>
              <a:rPr lang="en-AU" sz="1100" kern="100" dirty="0">
                <a:latin typeface="Calibri Light"/>
                <a:ea typeface="Calibri"/>
                <a:cs typeface="Calibri Light"/>
              </a:rPr>
              <a:t>Top suburbs by growth:</a:t>
            </a:r>
          </a:p>
          <a:p>
            <a:pPr marL="171450" indent="-171450">
              <a:buFont typeface="Arial"/>
              <a:buChar char="•"/>
              <a:defRPr/>
            </a:pPr>
            <a:r>
              <a:rPr lang="en-AU" sz="1100" kern="100" dirty="0">
                <a:latin typeface="Calibri Light"/>
                <a:ea typeface="Calibri"/>
                <a:cs typeface="Calibri Light"/>
              </a:rPr>
              <a:t>Investors -&gt; houses/apartments represent largest proportion of housing market</a:t>
            </a:r>
            <a:endParaRPr lang="en-AU" sz="1100" kern="100">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a:p>
        </p:txBody>
      </p:sp>
    </p:spTree>
    <p:extLst>
      <p:ext uri="{BB962C8B-B14F-4D97-AF65-F5344CB8AC3E}">
        <p14:creationId xmlns:p14="http://schemas.microsoft.com/office/powerpoint/2010/main" val="306333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a:ea typeface="Calibri"/>
                <a:cs typeface="Calibri Light"/>
              </a:rPr>
              <a:t>(Phoebe)</a:t>
            </a:r>
          </a:p>
          <a:p>
            <a:pPr>
              <a:defRPr/>
            </a:pPr>
            <a:r>
              <a:rPr lang="en-AU" sz="1100" kern="100" dirty="0">
                <a:effectLst/>
                <a:latin typeface="Calibri Light"/>
                <a:ea typeface="Calibri"/>
                <a:cs typeface="Calibri Light"/>
              </a:rPr>
              <a:t>(</a:t>
            </a:r>
            <a:r>
              <a:rPr lang="en-AU" sz="1100" kern="100" dirty="0">
                <a:latin typeface="Calibri Light"/>
                <a:ea typeface="Calibri"/>
                <a:cs typeface="Calibri Light"/>
              </a:rPr>
              <a:t>1 min</a:t>
            </a:r>
            <a:r>
              <a:rPr lang="en-AU" sz="1100" kern="100" dirty="0">
                <a:effectLst/>
                <a:latin typeface="Calibri Light"/>
                <a:ea typeface="Calibri"/>
                <a:cs typeface="Calibri Light"/>
              </a:rPr>
              <a:t>)</a:t>
            </a:r>
          </a:p>
          <a:p>
            <a:pPr>
              <a:defRPr/>
            </a:pPr>
            <a:r>
              <a:rPr lang="en-AU" sz="1100" kern="100" dirty="0">
                <a:effectLst/>
                <a:latin typeface="Calibri Light"/>
                <a:ea typeface="Calibri"/>
                <a:cs typeface="Calibri Light"/>
              </a:rPr>
              <a:t>Model choice:</a:t>
            </a:r>
            <a:r>
              <a:rPr lang="en-AU" sz="1100" kern="100" dirty="0">
                <a:latin typeface="Calibri Light"/>
                <a:ea typeface="Calibri"/>
                <a:cs typeface="Calibri Light"/>
              </a:rPr>
              <a:t> </a:t>
            </a: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a:p>
        </p:txBody>
      </p:sp>
    </p:spTree>
    <p:extLst>
      <p:ext uri="{BB962C8B-B14F-4D97-AF65-F5344CB8AC3E}">
        <p14:creationId xmlns:p14="http://schemas.microsoft.com/office/powerpoint/2010/main" val="221532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(50 sec)</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373533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(20 sec)</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252690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333980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(Clarissa)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(30 sec)</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333980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a:effectLst/>
                <a:latin typeface="Calibri Light" panose="020F0302020204030204" pitchFamily="34" charset="0"/>
                <a:ea typeface="Calibri" panose="020F0502020204030204" pitchFamily="34" charset="0"/>
                <a:cs typeface="Calibri Light" panose="020F0302020204030204" pitchFamily="34" charset="0"/>
              </a:rPr>
              <a:t>(Yasa)</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2338273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(20 sec)</a:t>
            </a:r>
          </a:p>
          <a:p>
            <a:r>
              <a:rPr lang="en-AU"/>
              <a:t> </a:t>
            </a:r>
            <a:r>
              <a:rPr lang="en-AU" u="sng">
                <a:hlinkClick r:id="rId3"/>
              </a:rPr>
              <a:t>In XGBoost, trees grow </a:t>
            </a:r>
            <a:r>
              <a:rPr lang="en-AU" b="1" u="sng">
                <a:hlinkClick r:id="rId3"/>
              </a:rPr>
              <a:t>depth-wise</a:t>
            </a:r>
            <a:r>
              <a:rPr lang="en-AU" u="sng">
                <a:hlinkClick r:id="rId3"/>
              </a:rPr>
              <a:t>, meaning that the algorithm grows the tree level by level </a:t>
            </a:r>
            <a:r>
              <a:rPr lang="en-AU">
                <a:hlinkClick r:id="rId3"/>
              </a:rPr>
              <a:t>1</a:t>
            </a:r>
            <a:r>
              <a:rPr lang="en-AU"/>
              <a:t>. </a:t>
            </a:r>
            <a:r>
              <a:rPr lang="en-AU" u="sng">
                <a:hlinkClick r:id="rId3"/>
              </a:rPr>
              <a:t>In contrast, LightGBM grows trees </a:t>
            </a:r>
            <a:r>
              <a:rPr lang="en-AU" b="1" u="sng">
                <a:hlinkClick r:id="rId3"/>
              </a:rPr>
              <a:t>leaf-wise</a:t>
            </a:r>
            <a:r>
              <a:rPr lang="en-AU" u="sng">
                <a:hlinkClick r:id="rId3"/>
              </a:rPr>
              <a:t>, meaning that it grows the tree by expanding the leaf with the maximum delta loss</a:t>
            </a:r>
            <a:endParaRPr lang="en-AU"/>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389932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(Yasa)</a:t>
            </a:r>
          </a:p>
          <a:p>
            <a:r>
              <a:rPr lang="en-AU"/>
              <a:t>(1 min)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3841721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5104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203065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3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2.xml"/><Relationship Id="rId21" Type="http://schemas.openxmlformats.org/officeDocument/2006/relationships/slideLayout" Target="../slideLayouts/slideLayout37.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63" Type="http://schemas.openxmlformats.org/officeDocument/2006/relationships/slideLayout" Target="../slideLayouts/slideLayout79.xml"/><Relationship Id="rId68" Type="http://schemas.openxmlformats.org/officeDocument/2006/relationships/slideLayout" Target="../slideLayouts/slideLayout84.xml"/><Relationship Id="rId16" Type="http://schemas.openxmlformats.org/officeDocument/2006/relationships/slideLayout" Target="../slideLayouts/slideLayout32.xml"/><Relationship Id="rId11" Type="http://schemas.openxmlformats.org/officeDocument/2006/relationships/slideLayout" Target="../slideLayouts/slideLayout27.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74" Type="http://schemas.openxmlformats.org/officeDocument/2006/relationships/slideLayout" Target="../slideLayouts/slideLayout90.xml"/><Relationship Id="rId79" Type="http://schemas.openxmlformats.org/officeDocument/2006/relationships/slideLayout" Target="../slideLayouts/slideLayout95.xml"/><Relationship Id="rId5" Type="http://schemas.openxmlformats.org/officeDocument/2006/relationships/slideLayout" Target="../slideLayouts/slideLayout21.xml"/><Relationship Id="rId61" Type="http://schemas.openxmlformats.org/officeDocument/2006/relationships/slideLayout" Target="../slideLayouts/slideLayout77.xml"/><Relationship Id="rId19" Type="http://schemas.openxmlformats.org/officeDocument/2006/relationships/slideLayout" Target="../slideLayouts/slideLayout3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64" Type="http://schemas.openxmlformats.org/officeDocument/2006/relationships/slideLayout" Target="../slideLayouts/slideLayout80.xml"/><Relationship Id="rId69" Type="http://schemas.openxmlformats.org/officeDocument/2006/relationships/slideLayout" Target="../slideLayouts/slideLayout85.xml"/><Relationship Id="rId77" Type="http://schemas.openxmlformats.org/officeDocument/2006/relationships/slideLayout" Target="../slideLayouts/slideLayout93.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72" Type="http://schemas.openxmlformats.org/officeDocument/2006/relationships/slideLayout" Target="../slideLayouts/slideLayout88.xml"/><Relationship Id="rId80" Type="http://schemas.openxmlformats.org/officeDocument/2006/relationships/slideLayout" Target="../slideLayouts/slideLayout96.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slideLayout" Target="../slideLayouts/slideLayout75.xml"/><Relationship Id="rId67" Type="http://schemas.openxmlformats.org/officeDocument/2006/relationships/slideLayout" Target="../slideLayouts/slideLayout83.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62" Type="http://schemas.openxmlformats.org/officeDocument/2006/relationships/slideLayout" Target="../slideLayouts/slideLayout78.xml"/><Relationship Id="rId70" Type="http://schemas.openxmlformats.org/officeDocument/2006/relationships/slideLayout" Target="../slideLayouts/slideLayout86.xml"/><Relationship Id="rId75" Type="http://schemas.openxmlformats.org/officeDocument/2006/relationships/slideLayout" Target="../slideLayouts/slideLayout91.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slideLayout" Target="../slideLayouts/slideLayout76.xml"/><Relationship Id="rId65" Type="http://schemas.openxmlformats.org/officeDocument/2006/relationships/slideLayout" Target="../slideLayouts/slideLayout81.xml"/><Relationship Id="rId73" Type="http://schemas.openxmlformats.org/officeDocument/2006/relationships/slideLayout" Target="../slideLayouts/slideLayout89.xml"/><Relationship Id="rId78" Type="http://schemas.openxmlformats.org/officeDocument/2006/relationships/slideLayout" Target="../slideLayouts/slideLayout94.xml"/><Relationship Id="rId8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9" Type="http://schemas.openxmlformats.org/officeDocument/2006/relationships/slideLayout" Target="../slideLayouts/slideLayout55.xml"/><Relationship Id="rId34" Type="http://schemas.openxmlformats.org/officeDocument/2006/relationships/slideLayout" Target="../slideLayouts/slideLayout50.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6" Type="http://schemas.openxmlformats.org/officeDocument/2006/relationships/slideLayout" Target="../slideLayouts/slideLayout92.xml"/><Relationship Id="rId7" Type="http://schemas.openxmlformats.org/officeDocument/2006/relationships/slideLayout" Target="../slideLayouts/slideLayout23.xml"/><Relationship Id="rId71" Type="http://schemas.openxmlformats.org/officeDocument/2006/relationships/slideLayout" Target="../slideLayouts/slideLayout87.xml"/><Relationship Id="rId2" Type="http://schemas.openxmlformats.org/officeDocument/2006/relationships/slideLayout" Target="../slideLayouts/slideLayout18.xml"/><Relationship Id="rId29" Type="http://schemas.openxmlformats.org/officeDocument/2006/relationships/slideLayout" Target="../slideLayouts/slideLayout45.xml"/><Relationship Id="rId24" Type="http://schemas.openxmlformats.org/officeDocument/2006/relationships/slideLayout" Target="../slideLayouts/slideLayout40.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66"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55" r:id="rId3"/>
    <p:sldLayoutId id="2147483856" r:id="rId4"/>
    <p:sldLayoutId id="2147483848" r:id="rId5"/>
    <p:sldLayoutId id="2147483849" r:id="rId6"/>
    <p:sldLayoutId id="2147483840" r:id="rId7"/>
    <p:sldLayoutId id="2147483841" r:id="rId8"/>
    <p:sldLayoutId id="2147483833" r:id="rId9"/>
    <p:sldLayoutId id="2147483834" r:id="rId10"/>
    <p:sldLayoutId id="2147483826" r:id="rId11"/>
    <p:sldLayoutId id="2147483827" r:id="rId12"/>
    <p:sldLayoutId id="2147483819" r:id="rId13"/>
    <p:sldLayoutId id="2147483820" r:id="rId14"/>
    <p:sldLayoutId id="2147483812" r:id="rId15"/>
    <p:sldLayoutId id="2147483813" r:id="rId16"/>
    <p:sldLayoutId id="2147483805" r:id="rId17"/>
    <p:sldLayoutId id="2147483806" r:id="rId18"/>
    <p:sldLayoutId id="2147483798" r:id="rId19"/>
    <p:sldLayoutId id="2147483799" r:id="rId20"/>
    <p:sldLayoutId id="2147483686" r:id="rId21"/>
    <p:sldLayoutId id="2147483673" r:id="rId22"/>
    <p:sldLayoutId id="2147483864" r:id="rId23"/>
    <p:sldLayoutId id="2147483857" r:id="rId24"/>
    <p:sldLayoutId id="2147483850" r:id="rId25"/>
    <p:sldLayoutId id="2147483842" r:id="rId26"/>
    <p:sldLayoutId id="2147483835" r:id="rId27"/>
    <p:sldLayoutId id="2147483828" r:id="rId28"/>
    <p:sldLayoutId id="2147483821" r:id="rId29"/>
    <p:sldLayoutId id="2147483814" r:id="rId30"/>
    <p:sldLayoutId id="2147483807" r:id="rId31"/>
    <p:sldLayoutId id="2147483800" r:id="rId32"/>
    <p:sldLayoutId id="2147483675" r:id="rId33"/>
    <p:sldLayoutId id="2147483676" r:id="rId34"/>
    <p:sldLayoutId id="2147483865" r:id="rId35"/>
    <p:sldLayoutId id="2147483858" r:id="rId36"/>
    <p:sldLayoutId id="2147483851" r:id="rId37"/>
    <p:sldLayoutId id="2147483843" r:id="rId38"/>
    <p:sldLayoutId id="2147483836" r:id="rId39"/>
    <p:sldLayoutId id="2147483829" r:id="rId40"/>
    <p:sldLayoutId id="2147483822" r:id="rId41"/>
    <p:sldLayoutId id="2147483815" r:id="rId42"/>
    <p:sldLayoutId id="2147483808" r:id="rId43"/>
    <p:sldLayoutId id="2147483801" r:id="rId44"/>
    <p:sldLayoutId id="2147483678" r:id="rId45"/>
    <p:sldLayoutId id="2147483866" r:id="rId46"/>
    <p:sldLayoutId id="2147483859" r:id="rId47"/>
    <p:sldLayoutId id="2147483852" r:id="rId48"/>
    <p:sldLayoutId id="2147483844" r:id="rId49"/>
    <p:sldLayoutId id="2147483837" r:id="rId50"/>
    <p:sldLayoutId id="2147483830" r:id="rId51"/>
    <p:sldLayoutId id="2147483823" r:id="rId52"/>
    <p:sldLayoutId id="2147483816" r:id="rId53"/>
    <p:sldLayoutId id="2147483809" r:id="rId54"/>
    <p:sldLayoutId id="2147483802" r:id="rId55"/>
    <p:sldLayoutId id="2147483680" r:id="rId56"/>
    <p:sldLayoutId id="2147483681" r:id="rId57"/>
    <p:sldLayoutId id="2147483867" r:id="rId58"/>
    <p:sldLayoutId id="2147483860" r:id="rId59"/>
    <p:sldLayoutId id="2147483853" r:id="rId60"/>
    <p:sldLayoutId id="2147483845" r:id="rId61"/>
    <p:sldLayoutId id="2147483838" r:id="rId62"/>
    <p:sldLayoutId id="2147483831" r:id="rId63"/>
    <p:sldLayoutId id="2147483824" r:id="rId64"/>
    <p:sldLayoutId id="2147483817" r:id="rId65"/>
    <p:sldLayoutId id="2147483810" r:id="rId66"/>
    <p:sldLayoutId id="2147483803" r:id="rId67"/>
    <p:sldLayoutId id="2147483683" r:id="rId68"/>
    <p:sldLayoutId id="2147483684" r:id="rId69"/>
    <p:sldLayoutId id="2147483868" r:id="rId70"/>
    <p:sldLayoutId id="2147483861" r:id="rId71"/>
    <p:sldLayoutId id="2147483854" r:id="rId72"/>
    <p:sldLayoutId id="2147483846" r:id="rId73"/>
    <p:sldLayoutId id="2147483839" r:id="rId74"/>
    <p:sldLayoutId id="2147483832" r:id="rId75"/>
    <p:sldLayoutId id="2147483825" r:id="rId76"/>
    <p:sldLayoutId id="2147483818" r:id="rId77"/>
    <p:sldLayoutId id="2147483811" r:id="rId78"/>
    <p:sldLayoutId id="2147483804" r:id="rId79"/>
    <p:sldLayoutId id="2147483847" r:id="rId8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image" Target="../media/image36.sv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50.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0.xml"/><Relationship Id="rId5" Type="http://schemas.openxmlformats.org/officeDocument/2006/relationships/image" Target="../media/image39.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524090" y="3056284"/>
            <a:ext cx="5512727" cy="2052429"/>
          </a:xfrm>
        </p:spPr>
        <p:txBody>
          <a:bodyPr/>
          <a:lstStyle/>
          <a:p>
            <a:r>
              <a:rPr lang="en-AU" sz="2900" b="1" cap="none">
                <a:effectLst/>
              </a:rPr>
              <a:t>Suburban Dreams: </a:t>
            </a:r>
            <a:br>
              <a:rPr lang="en-AU" sz="2900" b="1" cap="none">
                <a:effectLst/>
              </a:rPr>
            </a:br>
            <a:r>
              <a:rPr lang="en-AU" sz="2900" cap="none">
                <a:effectLst/>
              </a:rPr>
              <a:t>The Rise of the Renta</a:t>
            </a:r>
            <a:r>
              <a:rPr lang="en-AU" sz="2900" cap="none"/>
              <a:t>l Market</a:t>
            </a:r>
            <a:endParaRPr lang="en-US" sz="2900" cap="none"/>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524090" y="5264387"/>
            <a:ext cx="5291191" cy="1105830"/>
          </a:xfrm>
        </p:spPr>
        <p:txBody>
          <a:bodyPr vert="horz" lIns="91440" tIns="45720" rIns="91440" bIns="45720" rtlCol="0" anchor="t">
            <a:normAutofit/>
          </a:bodyPr>
          <a:lstStyle/>
          <a:p>
            <a:r>
              <a:rPr lang="en-US" sz="1800" b="1" u="sng">
                <a:solidFill>
                  <a:srgbClr val="00ACA8"/>
                </a:solidFill>
                <a:latin typeface="+mj-lt"/>
              </a:rPr>
              <a:t>Industry Project Group 40</a:t>
            </a:r>
          </a:p>
          <a:p>
            <a:r>
              <a:rPr lang="en-US" i="1">
                <a:latin typeface="+mj-lt"/>
                <a:ea typeface="Kigelia" panose="020B0502040204020203" pitchFamily="34" charset="0"/>
                <a:cs typeface="Kigelia" panose="020B0502040204020203" pitchFamily="34" charset="0"/>
              </a:rPr>
              <a:t>Ingrid Freeman	Phoebe Fan	Clarissa Hew</a:t>
            </a:r>
          </a:p>
          <a:p>
            <a:r>
              <a:rPr lang="en-US" i="1">
                <a:latin typeface="+mj-lt"/>
                <a:ea typeface="Kigelia"/>
                <a:cs typeface="Kigelia"/>
              </a:rPr>
              <a:t>Ngoc Duy Tran	Yasa </a:t>
            </a:r>
            <a:r>
              <a:rPr lang="en-US" i="1" err="1">
                <a:latin typeface="+mj-lt"/>
                <a:ea typeface="Kigelia"/>
                <a:cs typeface="Kigelia"/>
              </a:rPr>
              <a:t>Tjoe</a:t>
            </a:r>
          </a:p>
        </p:txBody>
      </p:sp>
      <p:pic>
        <p:nvPicPr>
          <p:cNvPr id="1028" name="Picture 4" descr="University of Melbourne - Wikipedia">
            <a:extLst>
              <a:ext uri="{FF2B5EF4-FFF2-40B4-BE49-F238E27FC236}">
                <a16:creationId xmlns:a16="http://schemas.microsoft.com/office/drawing/2014/main" id="{037BD8D4-58F9-7F38-BD12-F6A88116E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9" y="5609449"/>
            <a:ext cx="760768" cy="76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8535179" y="1194395"/>
            <a:ext cx="2881976" cy="999514"/>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AU"/>
            </a:p>
          </p:txBody>
        </p:sp>
      </p:grpSp>
      <p:grpSp>
        <p:nvGrpSpPr>
          <p:cNvPr id="13" name="Group 13"/>
          <p:cNvGrpSpPr/>
          <p:nvPr/>
        </p:nvGrpSpPr>
        <p:grpSpPr>
          <a:xfrm>
            <a:off x="7919540" y="927119"/>
            <a:ext cx="1337064" cy="1313856"/>
            <a:chOff x="0" y="0"/>
            <a:chExt cx="2056320" cy="2054880"/>
          </a:xfrm>
          <a:solidFill>
            <a:srgbClr val="00ACA8"/>
          </a:solidFill>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AU"/>
            </a:p>
          </p:txBody>
        </p:sp>
      </p:grpSp>
      <p:grpSp>
        <p:nvGrpSpPr>
          <p:cNvPr id="15" name="Group 15"/>
          <p:cNvGrpSpPr/>
          <p:nvPr/>
        </p:nvGrpSpPr>
        <p:grpSpPr>
          <a:xfrm>
            <a:off x="7759878" y="2474279"/>
            <a:ext cx="2993535" cy="1064285"/>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AU"/>
            </a:p>
          </p:txBody>
        </p:sp>
      </p:grpSp>
      <p:grpSp>
        <p:nvGrpSpPr>
          <p:cNvPr id="17" name="Group 17"/>
          <p:cNvGrpSpPr/>
          <p:nvPr/>
        </p:nvGrpSpPr>
        <p:grpSpPr>
          <a:xfrm>
            <a:off x="7091325" y="2349829"/>
            <a:ext cx="1337106" cy="1313843"/>
            <a:chOff x="0" y="0"/>
            <a:chExt cx="2058480" cy="2057040"/>
          </a:xfrm>
          <a:solidFill>
            <a:srgbClr val="FCA342"/>
          </a:solidFill>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grpFill/>
          </p:spPr>
          <p:txBody>
            <a:bodyPr/>
            <a:lstStyle/>
            <a:p>
              <a:endParaRPr lang="en-AU"/>
            </a:p>
          </p:txBody>
        </p:sp>
      </p:grpSp>
      <p:grpSp>
        <p:nvGrpSpPr>
          <p:cNvPr id="19" name="Group 19"/>
          <p:cNvGrpSpPr/>
          <p:nvPr/>
        </p:nvGrpSpPr>
        <p:grpSpPr>
          <a:xfrm>
            <a:off x="8458718" y="3933881"/>
            <a:ext cx="2993006" cy="1063228"/>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AU"/>
            </a:p>
          </p:txBody>
        </p:sp>
      </p:grpSp>
      <p:grpSp>
        <p:nvGrpSpPr>
          <p:cNvPr id="23" name="Group 23"/>
          <p:cNvGrpSpPr/>
          <p:nvPr/>
        </p:nvGrpSpPr>
        <p:grpSpPr>
          <a:xfrm>
            <a:off x="7761416" y="5349523"/>
            <a:ext cx="2991948" cy="106269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sp>
        <p:nvSpPr>
          <p:cNvPr id="27" name="TextBox 27"/>
          <p:cNvSpPr txBox="1"/>
          <p:nvPr/>
        </p:nvSpPr>
        <p:spPr>
          <a:xfrm>
            <a:off x="8689909" y="5515367"/>
            <a:ext cx="1821755" cy="257186"/>
          </a:xfrm>
          <a:prstGeom prst="rect">
            <a:avLst/>
          </a:prstGeom>
        </p:spPr>
        <p:txBody>
          <a:bodyPr lIns="0" tIns="0" rIns="0" bIns="0" rtlCol="0" anchor="t">
            <a:spAutoFit/>
          </a:bodyPr>
          <a:lstStyle/>
          <a:p>
            <a:pPr>
              <a:lnSpc>
                <a:spcPts val="2154"/>
              </a:lnSpc>
            </a:pPr>
            <a:r>
              <a:rPr lang="en-US" sz="1561" spc="153">
                <a:solidFill>
                  <a:srgbClr val="231F20"/>
                </a:solidFill>
                <a:latin typeface="Open Sauce Bold"/>
              </a:rPr>
              <a:t>Bedrooms</a:t>
            </a:r>
          </a:p>
        </p:txBody>
      </p:sp>
      <p:sp>
        <p:nvSpPr>
          <p:cNvPr id="28" name="Freeform 28"/>
          <p:cNvSpPr/>
          <p:nvPr/>
        </p:nvSpPr>
        <p:spPr>
          <a:xfrm>
            <a:off x="8398058" y="1252239"/>
            <a:ext cx="532951" cy="586898"/>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0" name="Freeform 30"/>
          <p:cNvSpPr/>
          <p:nvPr/>
        </p:nvSpPr>
        <p:spPr>
          <a:xfrm>
            <a:off x="7530942" y="5301663"/>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31" name="Freeform 31"/>
          <p:cNvSpPr/>
          <p:nvPr/>
        </p:nvSpPr>
        <p:spPr>
          <a:xfrm>
            <a:off x="7465165" y="2617254"/>
            <a:ext cx="667244" cy="659197"/>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32" name="TextBox 32"/>
          <p:cNvSpPr txBox="1"/>
          <p:nvPr/>
        </p:nvSpPr>
        <p:spPr>
          <a:xfrm>
            <a:off x="9448266" y="4163651"/>
            <a:ext cx="1821755" cy="264111"/>
          </a:xfrm>
          <a:prstGeom prst="rect">
            <a:avLst/>
          </a:prstGeom>
        </p:spPr>
        <p:txBody>
          <a:bodyPr lIns="0" tIns="0" rIns="0" bIns="0" rtlCol="0" anchor="t">
            <a:spAutoFit/>
          </a:bodyPr>
          <a:lstStyle/>
          <a:p>
            <a:pPr marL="0" lvl="1">
              <a:lnSpc>
                <a:spcPts val="2154"/>
              </a:lnSpc>
              <a:spcBef>
                <a:spcPct val="0"/>
              </a:spcBef>
            </a:pPr>
            <a:r>
              <a:rPr lang="en-US" sz="1550" b="1" spc="153">
                <a:solidFill>
                  <a:srgbClr val="231F20"/>
                </a:solidFill>
                <a:latin typeface="Open Sauce Bold"/>
              </a:rPr>
              <a:t>Income</a:t>
            </a:r>
          </a:p>
        </p:txBody>
      </p:sp>
      <p:sp>
        <p:nvSpPr>
          <p:cNvPr id="33" name="TextBox 33"/>
          <p:cNvSpPr txBox="1"/>
          <p:nvPr/>
        </p:nvSpPr>
        <p:spPr>
          <a:xfrm>
            <a:off x="8597260" y="2574944"/>
            <a:ext cx="1821755" cy="264431"/>
          </a:xfrm>
          <a:prstGeom prst="rect">
            <a:avLst/>
          </a:prstGeom>
        </p:spPr>
        <p:txBody>
          <a:bodyPr lIns="0" tIns="0" rIns="0" bIns="0" rtlCol="0" anchor="t">
            <a:spAutoFit/>
          </a:bodyPr>
          <a:lstStyle/>
          <a:p>
            <a:pPr marL="0" lvl="1">
              <a:lnSpc>
                <a:spcPts val="2154"/>
              </a:lnSpc>
              <a:spcBef>
                <a:spcPct val="0"/>
              </a:spcBef>
            </a:pPr>
            <a:r>
              <a:rPr lang="en-US" sz="1561" b="1" spc="153">
                <a:solidFill>
                  <a:srgbClr val="231F20"/>
                </a:solidFill>
                <a:latin typeface="Open Sauce Bold"/>
              </a:rPr>
              <a:t>Postcode</a:t>
            </a:r>
          </a:p>
        </p:txBody>
      </p:sp>
      <p:sp>
        <p:nvSpPr>
          <p:cNvPr id="34" name="TextBox 34"/>
          <p:cNvSpPr txBox="1"/>
          <p:nvPr/>
        </p:nvSpPr>
        <p:spPr>
          <a:xfrm>
            <a:off x="9353650" y="1252318"/>
            <a:ext cx="1821755" cy="260712"/>
          </a:xfrm>
          <a:prstGeom prst="rect">
            <a:avLst/>
          </a:prstGeom>
        </p:spPr>
        <p:txBody>
          <a:bodyPr lIns="0" tIns="0" rIns="0" bIns="0" rtlCol="0" anchor="t">
            <a:spAutoFit/>
          </a:bodyPr>
          <a:lstStyle/>
          <a:p>
            <a:pPr marL="0" lvl="1">
              <a:lnSpc>
                <a:spcPts val="2154"/>
              </a:lnSpc>
              <a:spcBef>
                <a:spcPct val="0"/>
              </a:spcBef>
            </a:pPr>
            <a:r>
              <a:rPr lang="en-US" sz="1450" b="1" spc="153">
                <a:solidFill>
                  <a:srgbClr val="231F20"/>
                </a:solidFill>
                <a:latin typeface="Open Sauce Bold"/>
              </a:rPr>
              <a:t>Distance to CBD</a:t>
            </a:r>
          </a:p>
        </p:txBody>
      </p:sp>
      <p:sp>
        <p:nvSpPr>
          <p:cNvPr id="37" name="TextBox 37"/>
          <p:cNvSpPr txBox="1"/>
          <p:nvPr/>
        </p:nvSpPr>
        <p:spPr>
          <a:xfrm>
            <a:off x="8689909" y="5810937"/>
            <a:ext cx="1974633" cy="417422"/>
          </a:xfrm>
          <a:prstGeom prst="rect">
            <a:avLst/>
          </a:prstGeom>
        </p:spPr>
        <p:txBody>
          <a:bodyPr lIns="0" tIns="0" rIns="0" bIns="0" rtlCol="0" anchor="t">
            <a:spAutoFit/>
          </a:bodyPr>
          <a:lstStyle/>
          <a:p>
            <a:pPr>
              <a:lnSpc>
                <a:spcPts val="1697"/>
              </a:lnSpc>
            </a:pPr>
            <a:r>
              <a:rPr lang="en-US" sz="1229" spc="120">
                <a:solidFill>
                  <a:srgbClr val="231F20"/>
                </a:solidFill>
                <a:latin typeface="Open Sauce"/>
              </a:rPr>
              <a:t>More bedrooms ~ more area</a:t>
            </a:r>
          </a:p>
        </p:txBody>
      </p:sp>
      <p:sp>
        <p:nvSpPr>
          <p:cNvPr id="38" name="TextBox 38"/>
          <p:cNvSpPr txBox="1"/>
          <p:nvPr/>
        </p:nvSpPr>
        <p:spPr>
          <a:xfrm>
            <a:off x="9448266" y="4457442"/>
            <a:ext cx="1974633" cy="210892"/>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Affordability</a:t>
            </a:r>
          </a:p>
        </p:txBody>
      </p:sp>
      <p:sp>
        <p:nvSpPr>
          <p:cNvPr id="39" name="TextBox 39"/>
          <p:cNvSpPr txBox="1"/>
          <p:nvPr/>
        </p:nvSpPr>
        <p:spPr>
          <a:xfrm>
            <a:off x="8577720" y="2863247"/>
            <a:ext cx="1988616" cy="436398"/>
          </a:xfrm>
          <a:prstGeom prst="rect">
            <a:avLst/>
          </a:prstGeom>
        </p:spPr>
        <p:txBody>
          <a:bodyPr wrap="square" lIns="0" tIns="0" rIns="0" bIns="0" rtlCol="0" anchor="t">
            <a:spAutoFit/>
          </a:bodyPr>
          <a:lstStyle/>
          <a:p>
            <a:pPr>
              <a:lnSpc>
                <a:spcPts val="1697"/>
              </a:lnSpc>
            </a:pPr>
            <a:r>
              <a:rPr lang="en-US" sz="1400" spc="120">
                <a:solidFill>
                  <a:srgbClr val="231F20"/>
                </a:solidFill>
                <a:latin typeface="Open Sauce"/>
              </a:rPr>
              <a:t>Some are much higher, and lower</a:t>
            </a:r>
          </a:p>
        </p:txBody>
      </p:sp>
      <p:sp>
        <p:nvSpPr>
          <p:cNvPr id="40" name="TextBox 40"/>
          <p:cNvSpPr txBox="1"/>
          <p:nvPr/>
        </p:nvSpPr>
        <p:spPr>
          <a:xfrm>
            <a:off x="9343104" y="1518643"/>
            <a:ext cx="1974633" cy="428900"/>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Far away from CBD ~ less expensive rent</a:t>
            </a:r>
          </a:p>
        </p:txBody>
      </p:sp>
      <p:pic>
        <p:nvPicPr>
          <p:cNvPr id="1026" name="Picture 2">
            <a:extLst>
              <a:ext uri="{FF2B5EF4-FFF2-40B4-BE49-F238E27FC236}">
                <a16:creationId xmlns:a16="http://schemas.microsoft.com/office/drawing/2014/main" id="{4B5F7817-A7FE-4E3F-B1AC-EAE895A0E7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530" y="1409805"/>
            <a:ext cx="6669575" cy="403839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9">
            <a:extLst>
              <a:ext uri="{FF2B5EF4-FFF2-40B4-BE49-F238E27FC236}">
                <a16:creationId xmlns:a16="http://schemas.microsoft.com/office/drawing/2014/main" id="{1D651200-340A-47E2-B28C-51E6B734B0A2}"/>
              </a:ext>
            </a:extLst>
          </p:cNvPr>
          <p:cNvSpPr txBox="1"/>
          <p:nvPr/>
        </p:nvSpPr>
        <p:spPr>
          <a:xfrm>
            <a:off x="7617288" y="158551"/>
            <a:ext cx="3834436" cy="598497"/>
          </a:xfrm>
          <a:prstGeom prst="rect">
            <a:avLst/>
          </a:prstGeom>
        </p:spPr>
        <p:txBody>
          <a:bodyPr wrap="square" lIns="0" tIns="0" rIns="0" bIns="0" rtlCol="0" anchor="t">
            <a:spAutoFit/>
          </a:bodyPr>
          <a:lstStyle/>
          <a:p>
            <a:pPr>
              <a:lnSpc>
                <a:spcPts val="5304"/>
              </a:lnSpc>
              <a:spcBef>
                <a:spcPct val="0"/>
              </a:spcBef>
            </a:pPr>
            <a:r>
              <a:rPr lang="en-US" sz="2800" b="1" spc="377">
                <a:solidFill>
                  <a:srgbClr val="231F20"/>
                </a:solidFill>
                <a:latin typeface="Tenorite Bold"/>
              </a:rPr>
              <a:t>FEATURE PRIORITY</a:t>
            </a:r>
          </a:p>
        </p:txBody>
      </p:sp>
      <p:grpSp>
        <p:nvGrpSpPr>
          <p:cNvPr id="43" name="Group 21">
            <a:extLst>
              <a:ext uri="{FF2B5EF4-FFF2-40B4-BE49-F238E27FC236}">
                <a16:creationId xmlns:a16="http://schemas.microsoft.com/office/drawing/2014/main" id="{99E156C2-8604-4B30-B50C-FF4D25607DF3}"/>
              </a:ext>
            </a:extLst>
          </p:cNvPr>
          <p:cNvGrpSpPr/>
          <p:nvPr/>
        </p:nvGrpSpPr>
        <p:grpSpPr>
          <a:xfrm>
            <a:off x="7919540" y="3770806"/>
            <a:ext cx="1337064" cy="1313911"/>
            <a:chOff x="0" y="0"/>
            <a:chExt cx="2055600" cy="2055600"/>
          </a:xfrm>
          <a:solidFill>
            <a:srgbClr val="2FD4E1"/>
          </a:solidFill>
        </p:grpSpPr>
        <p:sp>
          <p:nvSpPr>
            <p:cNvPr id="44" name="Freeform 22">
              <a:extLst>
                <a:ext uri="{FF2B5EF4-FFF2-40B4-BE49-F238E27FC236}">
                  <a16:creationId xmlns:a16="http://schemas.microsoft.com/office/drawing/2014/main" id="{C07ACB83-5C0A-404B-84AA-79BC7342AFAC}"/>
                </a:ext>
              </a:extLst>
            </p:cNvPr>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grpFill/>
          </p:spPr>
          <p:txBody>
            <a:bodyPr/>
            <a:lstStyle/>
            <a:p>
              <a:endParaRPr lang="en-AU"/>
            </a:p>
          </p:txBody>
        </p:sp>
      </p:grpSp>
      <p:sp>
        <p:nvSpPr>
          <p:cNvPr id="45" name="Freeform 29">
            <a:extLst>
              <a:ext uri="{FF2B5EF4-FFF2-40B4-BE49-F238E27FC236}">
                <a16:creationId xmlns:a16="http://schemas.microsoft.com/office/drawing/2014/main" id="{C50C602C-3218-48C3-88B9-AF1D8C13F199}"/>
              </a:ext>
            </a:extLst>
          </p:cNvPr>
          <p:cNvSpPr/>
          <p:nvPr/>
        </p:nvSpPr>
        <p:spPr>
          <a:xfrm>
            <a:off x="8168381" y="4059151"/>
            <a:ext cx="686461" cy="59484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U"/>
          </a:p>
        </p:txBody>
      </p:sp>
      <p:pic>
        <p:nvPicPr>
          <p:cNvPr id="1028" name="Picture 4">
            <a:extLst>
              <a:ext uri="{FF2B5EF4-FFF2-40B4-BE49-F238E27FC236}">
                <a16:creationId xmlns:a16="http://schemas.microsoft.com/office/drawing/2014/main" id="{205ED34C-011A-4D03-A5EA-F3B887AE0B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983" y="1114481"/>
            <a:ext cx="6740840" cy="53451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7AE1F7-0D53-41B3-9C23-2D68EEF53E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479" y="1622135"/>
            <a:ext cx="6593198" cy="395775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1196838-6885-4308-988A-D707766CE78F}"/>
              </a:ext>
            </a:extLst>
          </p:cNvPr>
          <p:cNvSpPr/>
          <p:nvPr/>
        </p:nvSpPr>
        <p:spPr>
          <a:xfrm>
            <a:off x="1238924" y="1684710"/>
            <a:ext cx="5763181" cy="9325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grpSp>
        <p:nvGrpSpPr>
          <p:cNvPr id="54" name="Group 23">
            <a:extLst>
              <a:ext uri="{FF2B5EF4-FFF2-40B4-BE49-F238E27FC236}">
                <a16:creationId xmlns:a16="http://schemas.microsoft.com/office/drawing/2014/main" id="{323E1087-EB5B-4A4A-9FFE-EF3EA95CD094}"/>
              </a:ext>
            </a:extLst>
          </p:cNvPr>
          <p:cNvGrpSpPr/>
          <p:nvPr/>
        </p:nvGrpSpPr>
        <p:grpSpPr>
          <a:xfrm>
            <a:off x="7761416" y="5349065"/>
            <a:ext cx="2991948" cy="1062699"/>
            <a:chOff x="0" y="0"/>
            <a:chExt cx="4074480" cy="1447200"/>
          </a:xfrm>
        </p:grpSpPr>
        <p:sp>
          <p:nvSpPr>
            <p:cNvPr id="55" name="Freeform 24">
              <a:extLst>
                <a:ext uri="{FF2B5EF4-FFF2-40B4-BE49-F238E27FC236}">
                  <a16:creationId xmlns:a16="http://schemas.microsoft.com/office/drawing/2014/main" id="{5EAA145C-34BA-45A2-B838-854B3DDFED12}"/>
                </a:ext>
              </a:extLst>
            </p:cNvPr>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grpSp>
        <p:nvGrpSpPr>
          <p:cNvPr id="56" name="Group 25">
            <a:extLst>
              <a:ext uri="{FF2B5EF4-FFF2-40B4-BE49-F238E27FC236}">
                <a16:creationId xmlns:a16="http://schemas.microsoft.com/office/drawing/2014/main" id="{328BE68E-1E7F-4BA7-9761-2BB11F71B1B2}"/>
              </a:ext>
            </a:extLst>
          </p:cNvPr>
          <p:cNvGrpSpPr/>
          <p:nvPr/>
        </p:nvGrpSpPr>
        <p:grpSpPr>
          <a:xfrm>
            <a:off x="7092883" y="5122384"/>
            <a:ext cx="1337065" cy="1313911"/>
            <a:chOff x="0" y="0"/>
            <a:chExt cx="2054880" cy="2057040"/>
          </a:xfrm>
          <a:solidFill>
            <a:srgbClr val="6D1935"/>
          </a:solidFill>
        </p:grpSpPr>
        <p:sp>
          <p:nvSpPr>
            <p:cNvPr id="57" name="Freeform 26">
              <a:extLst>
                <a:ext uri="{FF2B5EF4-FFF2-40B4-BE49-F238E27FC236}">
                  <a16:creationId xmlns:a16="http://schemas.microsoft.com/office/drawing/2014/main" id="{50981958-E908-4EC4-9872-1D461E2CC76C}"/>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AU"/>
            </a:p>
          </p:txBody>
        </p:sp>
      </p:grpSp>
      <p:sp>
        <p:nvSpPr>
          <p:cNvPr id="58" name="TextBox 27">
            <a:extLst>
              <a:ext uri="{FF2B5EF4-FFF2-40B4-BE49-F238E27FC236}">
                <a16:creationId xmlns:a16="http://schemas.microsoft.com/office/drawing/2014/main" id="{A6340398-64EE-439C-A04A-71B955C2A312}"/>
              </a:ext>
            </a:extLst>
          </p:cNvPr>
          <p:cNvSpPr txBox="1"/>
          <p:nvPr/>
        </p:nvSpPr>
        <p:spPr>
          <a:xfrm>
            <a:off x="8689909" y="5514909"/>
            <a:ext cx="1821755" cy="264431"/>
          </a:xfrm>
          <a:prstGeom prst="rect">
            <a:avLst/>
          </a:prstGeom>
        </p:spPr>
        <p:txBody>
          <a:bodyPr lIns="0" tIns="0" rIns="0" bIns="0" rtlCol="0" anchor="t">
            <a:spAutoFit/>
          </a:bodyPr>
          <a:lstStyle/>
          <a:p>
            <a:pPr>
              <a:lnSpc>
                <a:spcPts val="2154"/>
              </a:lnSpc>
            </a:pPr>
            <a:r>
              <a:rPr lang="en-US" sz="1561" b="1" spc="153">
                <a:solidFill>
                  <a:srgbClr val="231F20"/>
                </a:solidFill>
                <a:latin typeface="Open Sauce Bold"/>
              </a:rPr>
              <a:t>Bedrooms</a:t>
            </a:r>
          </a:p>
        </p:txBody>
      </p:sp>
      <p:sp>
        <p:nvSpPr>
          <p:cNvPr id="59" name="Freeform 30">
            <a:extLst>
              <a:ext uri="{FF2B5EF4-FFF2-40B4-BE49-F238E27FC236}">
                <a16:creationId xmlns:a16="http://schemas.microsoft.com/office/drawing/2014/main" id="{642955DD-C9FD-422F-B0F5-39FFF2410FC9}"/>
              </a:ext>
            </a:extLst>
          </p:cNvPr>
          <p:cNvSpPr/>
          <p:nvPr/>
        </p:nvSpPr>
        <p:spPr>
          <a:xfrm>
            <a:off x="7530942" y="5301205"/>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0" name="TextBox 37">
            <a:extLst>
              <a:ext uri="{FF2B5EF4-FFF2-40B4-BE49-F238E27FC236}">
                <a16:creationId xmlns:a16="http://schemas.microsoft.com/office/drawing/2014/main" id="{D9C466D2-85B8-4902-9EB2-EBA29A1E9921}"/>
              </a:ext>
            </a:extLst>
          </p:cNvPr>
          <p:cNvSpPr txBox="1"/>
          <p:nvPr/>
        </p:nvSpPr>
        <p:spPr>
          <a:xfrm>
            <a:off x="8689909" y="5810479"/>
            <a:ext cx="1974633" cy="428900"/>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More bedrooms ~ more area</a:t>
            </a:r>
          </a:p>
        </p:txBody>
      </p:sp>
      <p:pic>
        <p:nvPicPr>
          <p:cNvPr id="61" name="Picture 6">
            <a:extLst>
              <a:ext uri="{FF2B5EF4-FFF2-40B4-BE49-F238E27FC236}">
                <a16:creationId xmlns:a16="http://schemas.microsoft.com/office/drawing/2014/main" id="{11D6FAD4-7CBC-4068-BF4F-658924D2E3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277" y="1036610"/>
            <a:ext cx="6734046" cy="52542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5">
            <a:extLst>
              <a:ext uri="{FF2B5EF4-FFF2-40B4-BE49-F238E27FC236}">
                <a16:creationId xmlns:a16="http://schemas.microsoft.com/office/drawing/2014/main" id="{A3F83225-9263-8CAB-CD40-7A577A8BA2A3}"/>
              </a:ext>
            </a:extLst>
          </p:cNvPr>
          <p:cNvSpPr>
            <a:spLocks noGrp="1"/>
          </p:cNvSpPr>
          <p:nvPr>
            <p:ph type="dt" sz="half" idx="10"/>
          </p:nvPr>
        </p:nvSpPr>
        <p:spPr>
          <a:xfrm>
            <a:off x="838200" y="6356350"/>
            <a:ext cx="2743200" cy="365125"/>
          </a:xfrm>
        </p:spPr>
        <p:txBody>
          <a:bodyPr/>
          <a:lstStyle/>
          <a:p>
            <a:r>
              <a:rPr lang="en-US" sz="900"/>
              <a:t>2023</a:t>
            </a:r>
          </a:p>
        </p:txBody>
      </p:sp>
      <p:sp>
        <p:nvSpPr>
          <p:cNvPr id="3" name="Footer Placeholder 6">
            <a:extLst>
              <a:ext uri="{FF2B5EF4-FFF2-40B4-BE49-F238E27FC236}">
                <a16:creationId xmlns:a16="http://schemas.microsoft.com/office/drawing/2014/main" id="{6871D8C8-3EC9-8267-F087-943430C35EB5}"/>
              </a:ext>
            </a:extLst>
          </p:cNvPr>
          <p:cNvSpPr>
            <a:spLocks noGrp="1"/>
          </p:cNvSpPr>
          <p:nvPr>
            <p:ph type="ftr" sz="quarter" idx="11"/>
          </p:nvPr>
        </p:nvSpPr>
        <p:spPr>
          <a:xfrm>
            <a:off x="4038600" y="6356350"/>
            <a:ext cx="4114800" cy="365125"/>
          </a:xfrm>
        </p:spPr>
        <p:txBody>
          <a:bodyPr/>
          <a:lstStyle/>
          <a:p>
            <a:pPr>
              <a:spcAft>
                <a:spcPts val="600"/>
              </a:spcAft>
            </a:pPr>
            <a:r>
              <a:rPr lang="en-US" sz="900" kern="1200"/>
              <a:t>Suburban Dreams: The Rise of the Rental Market</a:t>
            </a:r>
          </a:p>
        </p:txBody>
      </p:sp>
      <p:sp>
        <p:nvSpPr>
          <p:cNvPr id="4" name="Slide Number Placeholder 7">
            <a:extLst>
              <a:ext uri="{FF2B5EF4-FFF2-40B4-BE49-F238E27FC236}">
                <a16:creationId xmlns:a16="http://schemas.microsoft.com/office/drawing/2014/main" id="{621753BC-2CB4-96B3-7A8C-38A56C828C04}"/>
              </a:ext>
            </a:extLst>
          </p:cNvPr>
          <p:cNvSpPr>
            <a:spLocks noGrp="1"/>
          </p:cNvSpPr>
          <p:nvPr>
            <p:ph type="sldNum" sz="quarter" idx="12"/>
          </p:nvPr>
        </p:nvSpPr>
        <p:spPr>
          <a:xfrm>
            <a:off x="8610600" y="6356350"/>
            <a:ext cx="2743200" cy="365125"/>
          </a:xfrm>
        </p:spPr>
        <p:txBody>
          <a:bodyPr/>
          <a:lstStyle/>
          <a:p>
            <a:fld id="{A49DFD55-3C28-40EF-9E31-A92D2E4017FF}" type="slidenum">
              <a:rPr lang="en-US" sz="900" smtClean="0"/>
              <a:pPr/>
              <a:t>10</a:t>
            </a:fld>
            <a:endParaRPr lang="en-US" sz="900"/>
          </a:p>
        </p:txBody>
      </p:sp>
    </p:spTree>
    <p:extLst>
      <p:ext uri="{BB962C8B-B14F-4D97-AF65-F5344CB8AC3E}">
        <p14:creationId xmlns:p14="http://schemas.microsoft.com/office/powerpoint/2010/main" val="11664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26"/>
                                        </p:tgtEl>
                                      </p:cBhvr>
                                    </p:animEffect>
                                    <p:set>
                                      <p:cBhvr>
                                        <p:cTn id="34" dur="1" fill="hold">
                                          <p:stCondLst>
                                            <p:cond delay="499"/>
                                          </p:stCondLst>
                                        </p:cTn>
                                        <p:tgtEl>
                                          <p:spTgt spid="1026"/>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28"/>
                                        </p:tgtEl>
                                      </p:cBhvr>
                                    </p:animEffect>
                                    <p:set>
                                      <p:cBhvr>
                                        <p:cTn id="81" dur="1" fill="hold">
                                          <p:stCondLst>
                                            <p:cond delay="499"/>
                                          </p:stCondLst>
                                        </p:cTn>
                                        <p:tgtEl>
                                          <p:spTgt spid="102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2"/>
                                        </p:tgtEl>
                                        <p:attrNameLst>
                                          <p:attrName>style.visibility</p:attrName>
                                        </p:attrNameLst>
                                      </p:cBhvr>
                                      <p:to>
                                        <p:strVal val="visible"/>
                                      </p:to>
                                    </p:set>
                                    <p:animEffect transition="in" filter="fade">
                                      <p:cBhvr>
                                        <p:cTn id="86" dur="500"/>
                                        <p:tgtEl>
                                          <p:spTgt spid="10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500"/>
                                        <p:tgtEl>
                                          <p:spTgt spid="5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par>
                                <p:cTn id="107" presetID="10" presetClass="entr" presetSubtype="0" fill="hold"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fade">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1032"/>
                                        </p:tgtEl>
                                      </p:cBhvr>
                                    </p:animEffect>
                                    <p:set>
                                      <p:cBhvr>
                                        <p:cTn id="120" dur="1" fill="hold">
                                          <p:stCondLst>
                                            <p:cond delay="499"/>
                                          </p:stCondLst>
                                        </p:cTn>
                                        <p:tgtEl>
                                          <p:spTgt spid="103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p:bldP spid="34" grpId="0"/>
      <p:bldP spid="37" grpId="0"/>
      <p:bldP spid="38" grpId="0"/>
      <p:bldP spid="39" grpId="0"/>
      <p:bldP spid="40" grpId="0"/>
      <p:bldP spid="47" grpId="0" animBg="1"/>
      <p:bldP spid="47" grpId="1" animBg="1"/>
      <p:bldP spid="5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ome — Limitless Ventures Group">
            <a:extLst>
              <a:ext uri="{FF2B5EF4-FFF2-40B4-BE49-F238E27FC236}">
                <a16:creationId xmlns:a16="http://schemas.microsoft.com/office/drawing/2014/main" id="{B4392B48-0272-9C9E-978B-E983E3FFC1CA}"/>
              </a:ext>
            </a:extLst>
          </p:cNvPr>
          <p:cNvPicPr>
            <a:picLocks noChangeAspect="1"/>
          </p:cNvPicPr>
          <p:nvPr/>
        </p:nvPicPr>
        <p:blipFill rotWithShape="1">
          <a:blip r:embed="rId3">
            <a:alphaModFix amt="50000"/>
          </a:blip>
          <a:srcRect t="15357" b="9643"/>
          <a:stretch/>
        </p:blipFill>
        <p:spPr>
          <a:xfrm>
            <a:off x="20" y="-22"/>
            <a:ext cx="12191977" cy="6858022"/>
          </a:xfrm>
          <a:prstGeom prst="rect">
            <a:avLst/>
          </a:prstGeom>
        </p:spPr>
      </p:pic>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5400" b="1">
                <a:solidFill>
                  <a:srgbClr val="FFFFFF"/>
                </a:solidFill>
              </a:rPr>
              <a:t>Suburbs rising in price</a:t>
            </a:r>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mj-lt"/>
              </a:rPr>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mj-lt"/>
                <a:ea typeface="+mn-ea"/>
                <a:cs typeface="+mn-cs"/>
              </a:rPr>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11</a:t>
            </a:fld>
            <a:endParaRPr lang="en-US">
              <a:solidFill>
                <a:srgbClr val="FFFFFF"/>
              </a:solidFill>
              <a:latin typeface="+mj-lt"/>
            </a:endParaRPr>
          </a:p>
        </p:txBody>
      </p:sp>
    </p:spTree>
    <p:extLst>
      <p:ext uri="{BB962C8B-B14F-4D97-AF65-F5344CB8AC3E}">
        <p14:creationId xmlns:p14="http://schemas.microsoft.com/office/powerpoint/2010/main" val="250796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12</a:t>
            </a:fld>
            <a:endParaRPr lang="en-US"/>
          </a:p>
        </p:txBody>
      </p:sp>
      <p:graphicFrame>
        <p:nvGraphicFramePr>
          <p:cNvPr id="11" name="Chart 10">
            <a:extLst>
              <a:ext uri="{FF2B5EF4-FFF2-40B4-BE49-F238E27FC236}">
                <a16:creationId xmlns:a16="http://schemas.microsoft.com/office/drawing/2014/main" id="{4447FBF6-05F0-44E1-B51A-0323C6E274D5}"/>
              </a:ext>
            </a:extLst>
          </p:cNvPr>
          <p:cNvGraphicFramePr/>
          <p:nvPr>
            <p:extLst>
              <p:ext uri="{D42A27DB-BD31-4B8C-83A1-F6EECF244321}">
                <p14:modId xmlns:p14="http://schemas.microsoft.com/office/powerpoint/2010/main" val="4119018589"/>
              </p:ext>
            </p:extLst>
          </p:nvPr>
        </p:nvGraphicFramePr>
        <p:xfrm>
          <a:off x="-715618" y="1353182"/>
          <a:ext cx="7399683" cy="488630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A2C24C75-47A8-4C79-A250-1EAC05910D77}"/>
              </a:ext>
            </a:extLst>
          </p:cNvPr>
          <p:cNvSpPr txBox="1"/>
          <p:nvPr/>
        </p:nvSpPr>
        <p:spPr>
          <a:xfrm>
            <a:off x="6096000" y="1402754"/>
            <a:ext cx="5257800" cy="2031325"/>
          </a:xfrm>
          <a:prstGeom prst="rect">
            <a:avLst/>
          </a:prstGeom>
          <a:noFill/>
        </p:spPr>
        <p:txBody>
          <a:bodyPr wrap="square" lIns="91440" tIns="45720" rIns="91440" bIns="45720" anchor="t">
            <a:spAutoFit/>
          </a:bodyPr>
          <a:lstStyle/>
          <a:p>
            <a:r>
              <a:rPr lang="en-AU" b="1" u="sng">
                <a:solidFill>
                  <a:srgbClr val="CB3323"/>
                </a:solidFill>
              </a:rPr>
              <a:t>STATISTICS</a:t>
            </a:r>
          </a:p>
          <a:p>
            <a:r>
              <a:rPr lang="en-AU" b="1"/>
              <a:t>Assumption:</a:t>
            </a:r>
            <a:r>
              <a:rPr lang="en-AU" b="1">
                <a:solidFill>
                  <a:srgbClr val="CB3323"/>
                </a:solidFill>
              </a:rPr>
              <a:t> </a:t>
            </a:r>
            <a:r>
              <a:rPr lang="en-AU"/>
              <a:t>Previous years’ data is highly useful for forecasting future growth</a:t>
            </a:r>
          </a:p>
          <a:p>
            <a:endParaRPr lang="en-AU" b="1" u="sng">
              <a:solidFill>
                <a:srgbClr val="CB3323"/>
              </a:solidFill>
            </a:endParaRPr>
          </a:p>
          <a:p>
            <a:r>
              <a:rPr lang="en-AU" b="1" u="sng">
                <a:solidFill>
                  <a:srgbClr val="CB3323"/>
                </a:solidFill>
              </a:rPr>
              <a:t>MACHINE LEARNING</a:t>
            </a:r>
          </a:p>
          <a:p>
            <a:endParaRPr lang="en-AU"/>
          </a:p>
          <a:p>
            <a:endParaRPr lang="en-AU" u="sng"/>
          </a:p>
        </p:txBody>
      </p:sp>
      <p:graphicFrame>
        <p:nvGraphicFramePr>
          <p:cNvPr id="14" name="Table 14">
            <a:extLst>
              <a:ext uri="{FF2B5EF4-FFF2-40B4-BE49-F238E27FC236}">
                <a16:creationId xmlns:a16="http://schemas.microsoft.com/office/drawing/2014/main" id="{DEDFC840-7557-47C3-B67B-6E9D5F00E97A}"/>
              </a:ext>
            </a:extLst>
          </p:cNvPr>
          <p:cNvGraphicFramePr>
            <a:graphicFrameLocks noGrp="1"/>
          </p:cNvGraphicFramePr>
          <p:nvPr>
            <p:extLst>
              <p:ext uri="{D42A27DB-BD31-4B8C-83A1-F6EECF244321}">
                <p14:modId xmlns:p14="http://schemas.microsoft.com/office/powerpoint/2010/main" val="3171872079"/>
              </p:ext>
            </p:extLst>
          </p:nvPr>
        </p:nvGraphicFramePr>
        <p:xfrm>
          <a:off x="6161690" y="3115428"/>
          <a:ext cx="5016342" cy="2225040"/>
        </p:xfrm>
        <a:graphic>
          <a:graphicData uri="http://schemas.openxmlformats.org/drawingml/2006/table">
            <a:tbl>
              <a:tblPr firstRow="1" bandRow="1">
                <a:tableStyleId>{7E9639D4-E3E2-4D34-9284-5A2195B3D0D7}</a:tableStyleId>
              </a:tblPr>
              <a:tblGrid>
                <a:gridCol w="1672114">
                  <a:extLst>
                    <a:ext uri="{9D8B030D-6E8A-4147-A177-3AD203B41FA5}">
                      <a16:colId xmlns:a16="http://schemas.microsoft.com/office/drawing/2014/main" val="3251519245"/>
                    </a:ext>
                  </a:extLst>
                </a:gridCol>
                <a:gridCol w="1672114">
                  <a:extLst>
                    <a:ext uri="{9D8B030D-6E8A-4147-A177-3AD203B41FA5}">
                      <a16:colId xmlns:a16="http://schemas.microsoft.com/office/drawing/2014/main" val="2745802073"/>
                    </a:ext>
                  </a:extLst>
                </a:gridCol>
                <a:gridCol w="1672114">
                  <a:extLst>
                    <a:ext uri="{9D8B030D-6E8A-4147-A177-3AD203B41FA5}">
                      <a16:colId xmlns:a16="http://schemas.microsoft.com/office/drawing/2014/main" val="768074123"/>
                    </a:ext>
                  </a:extLst>
                </a:gridCol>
              </a:tblGrid>
              <a:tr h="370840">
                <a:tc>
                  <a:txBody>
                    <a:bodyPr/>
                    <a:lstStyle/>
                    <a:p>
                      <a:pPr algn="ctr" fontAlgn="ctr"/>
                      <a:r>
                        <a:rPr lang="en-US" sz="1600">
                          <a:ln>
                            <a:noFill/>
                          </a:ln>
                          <a:effectLst/>
                        </a:rPr>
                        <a:t>Postcode</a:t>
                      </a:r>
                    </a:p>
                  </a:txBody>
                  <a:tcPr marL="30480" marR="30480" marT="15240" marB="1524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n>
                            <a:noFill/>
                          </a:ln>
                          <a:effectLst/>
                        </a:rPr>
                        <a:t>Population_2023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n>
                            <a:noFill/>
                          </a:ln>
                          <a:effectLst/>
                        </a:rPr>
                        <a:t>Income_2023</a:t>
                      </a:r>
                    </a:p>
                  </a:txBody>
                  <a:tcPr/>
                </a:tc>
                <a:extLst>
                  <a:ext uri="{0D108BD9-81ED-4DB2-BD59-A6C34878D82A}">
                    <a16:rowId xmlns:a16="http://schemas.microsoft.com/office/drawing/2014/main" val="3426260221"/>
                  </a:ext>
                </a:extLst>
              </a:tr>
              <a:tr h="370840">
                <a:tc>
                  <a:txBody>
                    <a:bodyPr/>
                    <a:lstStyle/>
                    <a:p>
                      <a:pPr algn="ctr"/>
                      <a:r>
                        <a:rPr lang="en-US" sz="1600">
                          <a:ln>
                            <a:noFill/>
                          </a:ln>
                          <a:effectLst/>
                        </a:rPr>
                        <a:t>3000</a:t>
                      </a:r>
                    </a:p>
                  </a:txBody>
                  <a:tcPr marL="30480" marR="30480" marT="15240" marB="15240" anchor="ctr"/>
                </a:tc>
                <a:tc>
                  <a:txBody>
                    <a:bodyPr/>
                    <a:lstStyle/>
                    <a:p>
                      <a:pPr algn="ctr"/>
                      <a:r>
                        <a:rPr lang="en-US" sz="1600">
                          <a:ln>
                            <a:noFill/>
                          </a:ln>
                          <a:effectLst/>
                        </a:rPr>
                        <a:t>48623</a:t>
                      </a:r>
                    </a:p>
                  </a:txBody>
                  <a:tcPr marL="30480" marR="30480" marT="15240" marB="15240" anchor="ctr"/>
                </a:tc>
                <a:tc>
                  <a:txBody>
                    <a:bodyPr/>
                    <a:lstStyle/>
                    <a:p>
                      <a:pPr algn="ctr"/>
                      <a:r>
                        <a:rPr lang="en-US" sz="1600">
                          <a:ln>
                            <a:noFill/>
                          </a:ln>
                          <a:effectLst/>
                        </a:rPr>
                        <a:t>1299</a:t>
                      </a:r>
                    </a:p>
                  </a:txBody>
                  <a:tcPr marL="30480" marR="30480" marT="15240" marB="15240" anchor="ctr"/>
                </a:tc>
                <a:extLst>
                  <a:ext uri="{0D108BD9-81ED-4DB2-BD59-A6C34878D82A}">
                    <a16:rowId xmlns:a16="http://schemas.microsoft.com/office/drawing/2014/main" val="3714544502"/>
                  </a:ext>
                </a:extLst>
              </a:tr>
              <a:tr h="370840">
                <a:tc>
                  <a:txBody>
                    <a:bodyPr/>
                    <a:lstStyle/>
                    <a:p>
                      <a:pPr algn="ctr"/>
                      <a:r>
                        <a:rPr lang="en-US" sz="1600">
                          <a:ln>
                            <a:noFill/>
                          </a:ln>
                          <a:effectLst/>
                        </a:rPr>
                        <a:t>3132</a:t>
                      </a:r>
                    </a:p>
                  </a:txBody>
                  <a:tcPr marL="30480" marR="30480" marT="15240" marB="15240" anchor="ctr"/>
                </a:tc>
                <a:tc>
                  <a:txBody>
                    <a:bodyPr/>
                    <a:lstStyle/>
                    <a:p>
                      <a:pPr algn="ctr"/>
                      <a:r>
                        <a:rPr lang="en-US" sz="1600">
                          <a:ln>
                            <a:noFill/>
                          </a:ln>
                          <a:effectLst/>
                        </a:rPr>
                        <a:t>17215</a:t>
                      </a:r>
                    </a:p>
                  </a:txBody>
                  <a:tcPr marL="30480" marR="30480" marT="15240" marB="15240" anchor="ctr"/>
                </a:tc>
                <a:tc>
                  <a:txBody>
                    <a:bodyPr/>
                    <a:lstStyle/>
                    <a:p>
                      <a:pPr algn="ctr"/>
                      <a:r>
                        <a:rPr lang="en-US" sz="1600">
                          <a:ln>
                            <a:noFill/>
                          </a:ln>
                          <a:effectLst/>
                        </a:rPr>
                        <a:t>2120</a:t>
                      </a:r>
                    </a:p>
                  </a:txBody>
                  <a:tcPr marL="30480" marR="30480" marT="15240" marB="15240" anchor="ctr"/>
                </a:tc>
                <a:extLst>
                  <a:ext uri="{0D108BD9-81ED-4DB2-BD59-A6C34878D82A}">
                    <a16:rowId xmlns:a16="http://schemas.microsoft.com/office/drawing/2014/main" val="2079619349"/>
                  </a:ext>
                </a:extLst>
              </a:tr>
              <a:tr h="370840">
                <a:tc>
                  <a:txBody>
                    <a:bodyPr/>
                    <a:lstStyle/>
                    <a:p>
                      <a:pPr algn="ctr"/>
                      <a:r>
                        <a:rPr lang="en-US" sz="1600">
                          <a:ln>
                            <a:noFill/>
                          </a:ln>
                          <a:effectLst/>
                        </a:rPr>
                        <a:t>3163</a:t>
                      </a:r>
                    </a:p>
                  </a:txBody>
                  <a:tcPr marL="30480" marR="30480" marT="15240" marB="15240" anchor="ctr"/>
                </a:tc>
                <a:tc>
                  <a:txBody>
                    <a:bodyPr/>
                    <a:lstStyle/>
                    <a:p>
                      <a:pPr algn="ctr"/>
                      <a:r>
                        <a:rPr lang="en-US" sz="1600">
                          <a:ln>
                            <a:noFill/>
                          </a:ln>
                          <a:effectLst/>
                        </a:rPr>
                        <a:t>34144</a:t>
                      </a:r>
                    </a:p>
                  </a:txBody>
                  <a:tcPr marL="30480" marR="30480" marT="15240" marB="15240" anchor="ctr"/>
                </a:tc>
                <a:tc>
                  <a:txBody>
                    <a:bodyPr/>
                    <a:lstStyle/>
                    <a:p>
                      <a:pPr algn="ctr"/>
                      <a:r>
                        <a:rPr lang="en-US" sz="1600">
                          <a:ln>
                            <a:noFill/>
                          </a:ln>
                          <a:effectLst/>
                        </a:rPr>
                        <a:t>2002</a:t>
                      </a:r>
                    </a:p>
                  </a:txBody>
                  <a:tcPr marL="30480" marR="30480" marT="15240" marB="15240" anchor="ctr"/>
                </a:tc>
                <a:extLst>
                  <a:ext uri="{0D108BD9-81ED-4DB2-BD59-A6C34878D82A}">
                    <a16:rowId xmlns:a16="http://schemas.microsoft.com/office/drawing/2014/main" val="2369384483"/>
                  </a:ext>
                </a:extLst>
              </a:tr>
              <a:tr h="370840">
                <a:tc>
                  <a:txBody>
                    <a:bodyPr/>
                    <a:lstStyle/>
                    <a:p>
                      <a:pPr algn="ctr"/>
                      <a:r>
                        <a:rPr lang="en-US" sz="1600">
                          <a:ln>
                            <a:noFill/>
                          </a:ln>
                          <a:effectLst/>
                        </a:rPr>
                        <a:t>3844</a:t>
                      </a:r>
                    </a:p>
                  </a:txBody>
                  <a:tcPr marL="30480" marR="30480" marT="15240" marB="15240" anchor="ctr"/>
                </a:tc>
                <a:tc>
                  <a:txBody>
                    <a:bodyPr/>
                    <a:lstStyle/>
                    <a:p>
                      <a:pPr algn="ctr"/>
                      <a:r>
                        <a:rPr lang="en-US" sz="1600">
                          <a:ln>
                            <a:noFill/>
                          </a:ln>
                          <a:effectLst/>
                        </a:rPr>
                        <a:t>31828</a:t>
                      </a:r>
                    </a:p>
                  </a:txBody>
                  <a:tcPr marL="30480" marR="30480" marT="15240" marB="15240" anchor="ctr"/>
                </a:tc>
                <a:tc>
                  <a:txBody>
                    <a:bodyPr/>
                    <a:lstStyle/>
                    <a:p>
                      <a:pPr algn="ctr"/>
                      <a:r>
                        <a:rPr lang="en-US" sz="1600">
                          <a:ln>
                            <a:noFill/>
                          </a:ln>
                          <a:effectLst/>
                        </a:rPr>
                        <a:t>1608</a:t>
                      </a:r>
                    </a:p>
                  </a:txBody>
                  <a:tcPr marL="30480" marR="30480" marT="15240" marB="15240" anchor="ctr"/>
                </a:tc>
                <a:extLst>
                  <a:ext uri="{0D108BD9-81ED-4DB2-BD59-A6C34878D82A}">
                    <a16:rowId xmlns:a16="http://schemas.microsoft.com/office/drawing/2014/main" val="3499631257"/>
                  </a:ext>
                </a:extLst>
              </a:tr>
              <a:tr h="370840">
                <a:tc>
                  <a:txBody>
                    <a:bodyPr/>
                    <a:lstStyle/>
                    <a:p>
                      <a:pPr algn="ctr"/>
                      <a:r>
                        <a:rPr lang="en-US" sz="1600">
                          <a:ln>
                            <a:noFill/>
                          </a:ln>
                          <a:effectLst/>
                        </a:rPr>
                        <a:t>3465</a:t>
                      </a:r>
                    </a:p>
                  </a:txBody>
                  <a:tcPr marL="30480" marR="30480" marT="15240" marB="15240" anchor="ctr"/>
                </a:tc>
                <a:tc>
                  <a:txBody>
                    <a:bodyPr/>
                    <a:lstStyle/>
                    <a:p>
                      <a:pPr algn="ctr"/>
                      <a:r>
                        <a:rPr lang="en-US" sz="1600">
                          <a:ln>
                            <a:noFill/>
                          </a:ln>
                          <a:effectLst/>
                        </a:rPr>
                        <a:t>10038</a:t>
                      </a:r>
                    </a:p>
                  </a:txBody>
                  <a:tcPr marL="30480" marR="30480" marT="15240" marB="15240" anchor="ctr"/>
                </a:tc>
                <a:tc>
                  <a:txBody>
                    <a:bodyPr/>
                    <a:lstStyle/>
                    <a:p>
                      <a:pPr algn="ctr"/>
                      <a:r>
                        <a:rPr lang="en-US" sz="1600">
                          <a:ln>
                            <a:noFill/>
                          </a:ln>
                          <a:effectLst/>
                        </a:rPr>
                        <a:t>943</a:t>
                      </a:r>
                    </a:p>
                  </a:txBody>
                  <a:tcPr marL="30480" marR="30480" marT="15240" marB="15240" anchor="ctr"/>
                </a:tc>
                <a:extLst>
                  <a:ext uri="{0D108BD9-81ED-4DB2-BD59-A6C34878D82A}">
                    <a16:rowId xmlns:a16="http://schemas.microsoft.com/office/drawing/2014/main" val="1957525954"/>
                  </a:ext>
                </a:extLst>
              </a:tr>
            </a:tbl>
          </a:graphicData>
        </a:graphic>
      </p:graphicFrame>
      <p:sp>
        <p:nvSpPr>
          <p:cNvPr id="15" name="Rectangle 14">
            <a:extLst>
              <a:ext uri="{FF2B5EF4-FFF2-40B4-BE49-F238E27FC236}">
                <a16:creationId xmlns:a16="http://schemas.microsoft.com/office/drawing/2014/main" id="{F48A97C5-F0CF-4D9C-A6FB-53965E91430B}"/>
              </a:ext>
            </a:extLst>
          </p:cNvPr>
          <p:cNvSpPr/>
          <p:nvPr/>
        </p:nvSpPr>
        <p:spPr>
          <a:xfrm>
            <a:off x="7647433" y="3115428"/>
            <a:ext cx="3530600" cy="2225040"/>
          </a:xfrm>
          <a:prstGeom prst="rect">
            <a:avLst/>
          </a:prstGeom>
          <a:noFill/>
          <a:ln w="57150">
            <a:solidFill>
              <a:srgbClr val="D65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16" name="Rectangle 15">
            <a:extLst>
              <a:ext uri="{FF2B5EF4-FFF2-40B4-BE49-F238E27FC236}">
                <a16:creationId xmlns:a16="http://schemas.microsoft.com/office/drawing/2014/main" id="{2EFDD11E-4E1D-405F-9FF5-E4067A7A224F}"/>
              </a:ext>
            </a:extLst>
          </p:cNvPr>
          <p:cNvSpPr/>
          <p:nvPr/>
        </p:nvSpPr>
        <p:spPr>
          <a:xfrm>
            <a:off x="768563" y="4786310"/>
            <a:ext cx="899160" cy="417932"/>
          </a:xfrm>
          <a:prstGeom prst="rect">
            <a:avLst/>
          </a:prstGeom>
          <a:noFill/>
          <a:ln w="38100">
            <a:solidFill>
              <a:srgbClr val="D65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96689D-A5C3-4DD0-831A-F16163B5E801}"/>
              </a:ext>
            </a:extLst>
          </p:cNvPr>
          <p:cNvSpPr txBox="1"/>
          <p:nvPr/>
        </p:nvSpPr>
        <p:spPr>
          <a:xfrm>
            <a:off x="6018660" y="5931712"/>
            <a:ext cx="4907668" cy="307777"/>
          </a:xfrm>
          <a:prstGeom prst="rect">
            <a:avLst/>
          </a:prstGeom>
          <a:noFill/>
        </p:spPr>
        <p:txBody>
          <a:bodyPr wrap="square">
            <a:spAutoFit/>
          </a:bodyPr>
          <a:lstStyle/>
          <a:p>
            <a:r>
              <a:rPr lang="en-AU" sz="1400" u="sng"/>
              <a:t>Table: Population and income by postcode</a:t>
            </a:r>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a:t>PROPERTY GROWTH</a:t>
            </a:r>
          </a:p>
        </p:txBody>
      </p:sp>
    </p:spTree>
    <p:extLst>
      <p:ext uri="{BB962C8B-B14F-4D97-AF65-F5344CB8AC3E}">
        <p14:creationId xmlns:p14="http://schemas.microsoft.com/office/powerpoint/2010/main" val="188503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500"/>
                                        <p:tgtEl>
                                          <p:spTgt spid="12">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500"/>
                                        <p:tgtEl>
                                          <p:spTgt spid="1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13</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a:t>HOUSE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9" name="Picture 2" descr="Question mark icon flat red round button vector illustration – MECO">
            <a:extLst>
              <a:ext uri="{FF2B5EF4-FFF2-40B4-BE49-F238E27FC236}">
                <a16:creationId xmlns:a16="http://schemas.microsoft.com/office/drawing/2014/main" id="{084A6CF0-24A5-60F7-0D6C-6F3469329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290" y="3507166"/>
            <a:ext cx="1286093" cy="12860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of a house rental&#10;&#10;Description automatically generated">
            <a:extLst>
              <a:ext uri="{FF2B5EF4-FFF2-40B4-BE49-F238E27FC236}">
                <a16:creationId xmlns:a16="http://schemas.microsoft.com/office/drawing/2014/main" id="{DDD96B61-BFD8-46D8-7917-65CFE106D986}"/>
              </a:ext>
            </a:extLst>
          </p:cNvPr>
          <p:cNvPicPr>
            <a:picLocks noChangeAspect="1"/>
          </p:cNvPicPr>
          <p:nvPr/>
        </p:nvPicPr>
        <p:blipFill>
          <a:blip r:embed="rId4"/>
          <a:stretch>
            <a:fillRect/>
          </a:stretch>
        </p:blipFill>
        <p:spPr>
          <a:xfrm>
            <a:off x="377660" y="2561819"/>
            <a:ext cx="5044136" cy="3821784"/>
          </a:xfrm>
          <a:prstGeom prst="rect">
            <a:avLst/>
          </a:prstGeom>
        </p:spPr>
      </p:pic>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451564" cy="1200329"/>
          </a:xfrm>
          <a:prstGeom prst="rect">
            <a:avLst/>
          </a:prstGeom>
          <a:noFill/>
        </p:spPr>
        <p:txBody>
          <a:bodyPr wrap="square">
            <a:spAutoFit/>
          </a:bodyPr>
          <a:lstStyle/>
          <a:p>
            <a:r>
              <a:rPr lang="en-AU" b="1" u="sng">
                <a:solidFill>
                  <a:srgbClr val="CB3323"/>
                </a:solidFill>
              </a:rPr>
              <a:t>STATISTICS</a:t>
            </a:r>
          </a:p>
          <a:p>
            <a:r>
              <a:rPr lang="en-AU" b="1"/>
              <a:t>Assumption:</a:t>
            </a:r>
            <a:r>
              <a:rPr lang="en-AU" b="1">
                <a:solidFill>
                  <a:srgbClr val="CB3323"/>
                </a:solidFill>
              </a:rPr>
              <a:t> </a:t>
            </a:r>
            <a:r>
              <a:rPr lang="en-AU"/>
              <a:t>Previous years’ data is highly useful for forecasting future growth</a:t>
            </a:r>
          </a:p>
          <a:p>
            <a:endParaRPr lang="en-AU" b="1" u="sng">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1200329"/>
          </a:xfrm>
          <a:prstGeom prst="rect">
            <a:avLst/>
          </a:prstGeom>
          <a:noFill/>
        </p:spPr>
        <p:txBody>
          <a:bodyPr wrap="square" lIns="91440" tIns="45720" rIns="91440" bIns="45720" anchor="t">
            <a:spAutoFit/>
          </a:bodyPr>
          <a:lstStyle/>
          <a:p>
            <a:r>
              <a:rPr lang="en-AU" b="1" u="sng">
                <a:solidFill>
                  <a:srgbClr val="CB3323"/>
                </a:solidFill>
              </a:rPr>
              <a:t>MACHINE LEARNING</a:t>
            </a:r>
          </a:p>
          <a:p>
            <a:r>
              <a:rPr lang="en-AU" b="1"/>
              <a:t>7 Overlapping Suburbs: </a:t>
            </a:r>
            <a:r>
              <a:rPr lang="en-AU"/>
              <a:t>Docklands, Nhill, Meeniyan, Yarram, Ascot, Maindample, Moe</a:t>
            </a:r>
            <a:endParaRPr lang="en-US"/>
          </a:p>
          <a:p>
            <a:endParaRPr lang="en-AU"/>
          </a:p>
        </p:txBody>
      </p:sp>
      <p:pic>
        <p:nvPicPr>
          <p:cNvPr id="19" name="Picture 18" descr="A graph of a number of subbuteous&#10;&#10;Description automatically generated with medium confidence">
            <a:extLst>
              <a:ext uri="{FF2B5EF4-FFF2-40B4-BE49-F238E27FC236}">
                <a16:creationId xmlns:a16="http://schemas.microsoft.com/office/drawing/2014/main" id="{FAAF43D1-A46F-7B6A-B52C-9BCF41AD5EB8}"/>
              </a:ext>
            </a:extLst>
          </p:cNvPr>
          <p:cNvPicPr>
            <a:picLocks noChangeAspect="1"/>
          </p:cNvPicPr>
          <p:nvPr/>
        </p:nvPicPr>
        <p:blipFill>
          <a:blip r:embed="rId5"/>
          <a:stretch>
            <a:fillRect/>
          </a:stretch>
        </p:blipFill>
        <p:spPr>
          <a:xfrm>
            <a:off x="6693635" y="2419435"/>
            <a:ext cx="4388496" cy="4016406"/>
          </a:xfrm>
          <a:prstGeom prst="rect">
            <a:avLst/>
          </a:prstGeom>
        </p:spPr>
      </p:pic>
    </p:spTree>
    <p:extLst>
      <p:ext uri="{BB962C8B-B14F-4D97-AF65-F5344CB8AC3E}">
        <p14:creationId xmlns:p14="http://schemas.microsoft.com/office/powerpoint/2010/main" val="2585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11" name="Title 1">
            <a:extLst>
              <a:ext uri="{FF2B5EF4-FFF2-40B4-BE49-F238E27FC236}">
                <a16:creationId xmlns:a16="http://schemas.microsoft.com/office/drawing/2014/main" id="{F1E83C00-EEC1-1ABE-97C5-367FE93F3972}"/>
              </a:ext>
            </a:extLst>
          </p:cNvPr>
          <p:cNvSpPr txBox="1">
            <a:spLocks/>
          </p:cNvSpPr>
          <p:nvPr/>
        </p:nvSpPr>
        <p:spPr>
          <a:xfrm>
            <a:off x="798786" y="284796"/>
            <a:ext cx="5111750" cy="913573"/>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a:t>JUSTIFICATION FOR Higher predicted growth (docklands)</a:t>
            </a:r>
          </a:p>
        </p:txBody>
      </p:sp>
      <p:sp>
        <p:nvSpPr>
          <p:cNvPr id="12" name="Text Placeholder 2">
            <a:extLst>
              <a:ext uri="{FF2B5EF4-FFF2-40B4-BE49-F238E27FC236}">
                <a16:creationId xmlns:a16="http://schemas.microsoft.com/office/drawing/2014/main" id="{FD806890-DA39-D49C-388A-5CE73910A196}"/>
              </a:ext>
            </a:extLst>
          </p:cNvPr>
          <p:cNvSpPr txBox="1">
            <a:spLocks/>
          </p:cNvSpPr>
          <p:nvPr/>
        </p:nvSpPr>
        <p:spPr>
          <a:xfrm>
            <a:off x="797134" y="1578134"/>
            <a:ext cx="2916909" cy="111840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a:solidFill>
                  <a:srgbClr val="1BB0BB"/>
                </a:solidFill>
              </a:rPr>
              <a:t>BASED ON INTUITION:</a:t>
            </a:r>
          </a:p>
          <a:p>
            <a:pPr marL="285750" indent="-285750"/>
            <a:r>
              <a:rPr lang="en-US" sz="1800"/>
              <a:t>Effective Urban Planning </a:t>
            </a:r>
          </a:p>
        </p:txBody>
      </p:sp>
      <p:pic>
        <p:nvPicPr>
          <p:cNvPr id="14" name="Picture 13">
            <a:extLst>
              <a:ext uri="{FF2B5EF4-FFF2-40B4-BE49-F238E27FC236}">
                <a16:creationId xmlns:a16="http://schemas.microsoft.com/office/drawing/2014/main" id="{1DA71A73-563B-77A0-DB36-5427045D7A58}"/>
              </a:ext>
            </a:extLst>
          </p:cNvPr>
          <p:cNvPicPr>
            <a:picLocks noChangeAspect="1"/>
          </p:cNvPicPr>
          <p:nvPr/>
        </p:nvPicPr>
        <p:blipFill>
          <a:blip r:embed="rId3"/>
          <a:stretch>
            <a:fillRect/>
          </a:stretch>
        </p:blipFill>
        <p:spPr>
          <a:xfrm>
            <a:off x="6828609" y="24525"/>
            <a:ext cx="5151398" cy="3603258"/>
          </a:xfrm>
          <a:prstGeom prst="rect">
            <a:avLst/>
          </a:prstGeom>
        </p:spPr>
      </p:pic>
      <p:pic>
        <p:nvPicPr>
          <p:cNvPr id="15" name="Picture 14">
            <a:extLst>
              <a:ext uri="{FF2B5EF4-FFF2-40B4-BE49-F238E27FC236}">
                <a16:creationId xmlns:a16="http://schemas.microsoft.com/office/drawing/2014/main" id="{CD7BDA08-A449-A283-B6E4-8DA5940879BF}"/>
              </a:ext>
            </a:extLst>
          </p:cNvPr>
          <p:cNvPicPr>
            <a:picLocks noChangeAspect="1"/>
          </p:cNvPicPr>
          <p:nvPr/>
        </p:nvPicPr>
        <p:blipFill>
          <a:blip r:embed="rId4"/>
          <a:stretch>
            <a:fillRect/>
          </a:stretch>
        </p:blipFill>
        <p:spPr>
          <a:xfrm>
            <a:off x="6981056" y="3596394"/>
            <a:ext cx="4846503" cy="2759956"/>
          </a:xfrm>
          <a:prstGeom prst="rect">
            <a:avLst/>
          </a:prstGeom>
        </p:spPr>
      </p:pic>
      <p:pic>
        <p:nvPicPr>
          <p:cNvPr id="16" name="Picture 2">
            <a:extLst>
              <a:ext uri="{FF2B5EF4-FFF2-40B4-BE49-F238E27FC236}">
                <a16:creationId xmlns:a16="http://schemas.microsoft.com/office/drawing/2014/main" id="{209A5351-4356-EC7C-A178-CD25B73D6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42" y="2734735"/>
            <a:ext cx="6124655" cy="370844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52A0C2C-1328-7FD2-149B-8D5FB4CC239F}"/>
              </a:ext>
            </a:extLst>
          </p:cNvPr>
          <p:cNvSpPr/>
          <p:nvPr/>
        </p:nvSpPr>
        <p:spPr>
          <a:xfrm>
            <a:off x="951544" y="3429000"/>
            <a:ext cx="5369743" cy="198783"/>
          </a:xfrm>
          <a:prstGeom prst="rect">
            <a:avLst/>
          </a:prstGeom>
          <a:noFill/>
          <a:ln w="57150">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2" name="Text Placeholder 2">
            <a:extLst>
              <a:ext uri="{FF2B5EF4-FFF2-40B4-BE49-F238E27FC236}">
                <a16:creationId xmlns:a16="http://schemas.microsoft.com/office/drawing/2014/main" id="{91A049AC-439F-501C-282E-C9193943ABBA}"/>
              </a:ext>
            </a:extLst>
          </p:cNvPr>
          <p:cNvSpPr txBox="1">
            <a:spLocks/>
          </p:cNvSpPr>
          <p:nvPr/>
        </p:nvSpPr>
        <p:spPr>
          <a:xfrm>
            <a:off x="3965589" y="1548554"/>
            <a:ext cx="1678927" cy="11479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a:solidFill>
                  <a:srgbClr val="1BB0BB"/>
                </a:solidFill>
              </a:rPr>
              <a:t>BASED ON ML:</a:t>
            </a:r>
          </a:p>
          <a:p>
            <a:pPr marL="285750" indent="-285750"/>
            <a:r>
              <a:rPr lang="en-US" sz="1800"/>
              <a:t>Population </a:t>
            </a:r>
          </a:p>
          <a:p>
            <a:pPr marL="285750" indent="-285750"/>
            <a:r>
              <a:rPr lang="en-US" sz="1800"/>
              <a:t>Income</a:t>
            </a:r>
          </a:p>
        </p:txBody>
      </p:sp>
      <p:sp>
        <p:nvSpPr>
          <p:cNvPr id="23" name="Rectangle 22">
            <a:extLst>
              <a:ext uri="{FF2B5EF4-FFF2-40B4-BE49-F238E27FC236}">
                <a16:creationId xmlns:a16="http://schemas.microsoft.com/office/drawing/2014/main" id="{40929357-49B5-3E39-09F2-548334EA8CC0}"/>
              </a:ext>
            </a:extLst>
          </p:cNvPr>
          <p:cNvSpPr/>
          <p:nvPr/>
        </p:nvSpPr>
        <p:spPr>
          <a:xfrm>
            <a:off x="951544" y="4130528"/>
            <a:ext cx="5369743" cy="198783"/>
          </a:xfrm>
          <a:prstGeom prst="rect">
            <a:avLst/>
          </a:prstGeom>
          <a:noFill/>
          <a:ln w="57150">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5679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500"/>
                                        <p:tgtEl>
                                          <p:spTgt spid="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500"/>
                                        <p:tgtEl>
                                          <p:spTgt spid="22">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animEffect transition="in" filter="fade">
                                      <p:cBhvr>
                                        <p:cTn id="29" dur="500"/>
                                        <p:tgtEl>
                                          <p:spTgt spid="2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15</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a:t>APARTMENT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306292" cy="1200329"/>
          </a:xfrm>
          <a:prstGeom prst="rect">
            <a:avLst/>
          </a:prstGeom>
          <a:noFill/>
        </p:spPr>
        <p:txBody>
          <a:bodyPr wrap="square">
            <a:spAutoFit/>
          </a:bodyPr>
          <a:lstStyle/>
          <a:p>
            <a:r>
              <a:rPr lang="en-AU" b="1" u="sng">
                <a:solidFill>
                  <a:srgbClr val="CB3323"/>
                </a:solidFill>
              </a:rPr>
              <a:t>STATISTICS</a:t>
            </a:r>
          </a:p>
          <a:p>
            <a:r>
              <a:rPr lang="en-AU" b="1"/>
              <a:t>Assumption:</a:t>
            </a:r>
            <a:r>
              <a:rPr lang="en-AU" b="1">
                <a:solidFill>
                  <a:srgbClr val="CB3323"/>
                </a:solidFill>
              </a:rPr>
              <a:t> </a:t>
            </a:r>
            <a:r>
              <a:rPr lang="en-AU"/>
              <a:t>Previous years data is highly useful for forecasting future growth</a:t>
            </a:r>
          </a:p>
          <a:p>
            <a:endParaRPr lang="en-AU" b="1" u="sng">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1200329"/>
          </a:xfrm>
          <a:prstGeom prst="rect">
            <a:avLst/>
          </a:prstGeom>
          <a:noFill/>
        </p:spPr>
        <p:txBody>
          <a:bodyPr wrap="square" lIns="91440" tIns="45720" rIns="91440" bIns="45720" anchor="t">
            <a:spAutoFit/>
          </a:bodyPr>
          <a:lstStyle/>
          <a:p>
            <a:r>
              <a:rPr lang="en-AU" b="1" u="sng">
                <a:solidFill>
                  <a:srgbClr val="CB3323"/>
                </a:solidFill>
              </a:rPr>
              <a:t>MACHINE LEARNING</a:t>
            </a:r>
          </a:p>
          <a:p>
            <a:r>
              <a:rPr lang="en-AU" b="1"/>
              <a:t>Overlapping Suburbs: </a:t>
            </a:r>
            <a:r>
              <a:rPr lang="en-AU"/>
              <a:t>Portland, Heme Hill, Burwood, Sale</a:t>
            </a:r>
            <a:endParaRPr lang="en-US"/>
          </a:p>
          <a:p>
            <a:endParaRPr lang="en-AU"/>
          </a:p>
        </p:txBody>
      </p:sp>
      <p:pic>
        <p:nvPicPr>
          <p:cNvPr id="11" name="Picture 10" descr="A graph of different colored lines&#10;&#10;Description automatically generated">
            <a:extLst>
              <a:ext uri="{FF2B5EF4-FFF2-40B4-BE49-F238E27FC236}">
                <a16:creationId xmlns:a16="http://schemas.microsoft.com/office/drawing/2014/main" id="{8FCB5E34-1EA9-B9B4-7525-BE25B58497FB}"/>
              </a:ext>
            </a:extLst>
          </p:cNvPr>
          <p:cNvPicPr>
            <a:picLocks noChangeAspect="1"/>
          </p:cNvPicPr>
          <p:nvPr/>
        </p:nvPicPr>
        <p:blipFill>
          <a:blip r:embed="rId3"/>
          <a:stretch>
            <a:fillRect/>
          </a:stretch>
        </p:blipFill>
        <p:spPr>
          <a:xfrm>
            <a:off x="380160" y="2508041"/>
            <a:ext cx="5068326" cy="3897719"/>
          </a:xfrm>
          <a:prstGeom prst="rect">
            <a:avLst/>
          </a:prstGeom>
        </p:spPr>
      </p:pic>
      <p:pic>
        <p:nvPicPr>
          <p:cNvPr id="12" name="Picture 11" descr="A graph of different colors&#10;&#10;Description automatically generated">
            <a:extLst>
              <a:ext uri="{FF2B5EF4-FFF2-40B4-BE49-F238E27FC236}">
                <a16:creationId xmlns:a16="http://schemas.microsoft.com/office/drawing/2014/main" id="{E1C8B5ED-5D2F-1F4C-2A1E-845D806577EC}"/>
              </a:ext>
            </a:extLst>
          </p:cNvPr>
          <p:cNvPicPr>
            <a:picLocks noChangeAspect="1"/>
          </p:cNvPicPr>
          <p:nvPr/>
        </p:nvPicPr>
        <p:blipFill>
          <a:blip r:embed="rId4"/>
          <a:stretch>
            <a:fillRect/>
          </a:stretch>
        </p:blipFill>
        <p:spPr>
          <a:xfrm>
            <a:off x="6570781" y="2476630"/>
            <a:ext cx="4655467" cy="4039715"/>
          </a:xfrm>
          <a:prstGeom prst="rect">
            <a:avLst/>
          </a:prstGeom>
        </p:spPr>
      </p:pic>
    </p:spTree>
    <p:extLst>
      <p:ext uri="{BB962C8B-B14F-4D97-AF65-F5344CB8AC3E}">
        <p14:creationId xmlns:p14="http://schemas.microsoft.com/office/powerpoint/2010/main" val="10547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16</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a:t>TOWNHOUSE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306292" cy="1200329"/>
          </a:xfrm>
          <a:prstGeom prst="rect">
            <a:avLst/>
          </a:prstGeom>
          <a:noFill/>
        </p:spPr>
        <p:txBody>
          <a:bodyPr wrap="square">
            <a:spAutoFit/>
          </a:bodyPr>
          <a:lstStyle/>
          <a:p>
            <a:r>
              <a:rPr lang="en-AU" b="1" u="sng">
                <a:solidFill>
                  <a:srgbClr val="CB3323"/>
                </a:solidFill>
              </a:rPr>
              <a:t>STATISTICS</a:t>
            </a:r>
          </a:p>
          <a:p>
            <a:r>
              <a:rPr lang="en-AU" b="1"/>
              <a:t>Assumption:</a:t>
            </a:r>
            <a:r>
              <a:rPr lang="en-AU" b="1">
                <a:solidFill>
                  <a:srgbClr val="CB3323"/>
                </a:solidFill>
              </a:rPr>
              <a:t> </a:t>
            </a:r>
            <a:r>
              <a:rPr lang="en-AU"/>
              <a:t>Previous years data is highly useful for forecasting future growth</a:t>
            </a:r>
          </a:p>
          <a:p>
            <a:endParaRPr lang="en-AU" b="1" u="sng">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923330"/>
          </a:xfrm>
          <a:prstGeom prst="rect">
            <a:avLst/>
          </a:prstGeom>
          <a:noFill/>
        </p:spPr>
        <p:txBody>
          <a:bodyPr wrap="square" lIns="91440" tIns="45720" rIns="91440" bIns="45720" anchor="t">
            <a:spAutoFit/>
          </a:bodyPr>
          <a:lstStyle/>
          <a:p>
            <a:r>
              <a:rPr lang="en-AU" b="1" u="sng">
                <a:solidFill>
                  <a:srgbClr val="CB3323"/>
                </a:solidFill>
              </a:rPr>
              <a:t>MACHINE LEARNING</a:t>
            </a:r>
          </a:p>
          <a:p>
            <a:r>
              <a:rPr lang="en-AU" b="1"/>
              <a:t>Suggested: </a:t>
            </a:r>
            <a:r>
              <a:rPr lang="en-AU"/>
              <a:t>Elwood, Dandenong, Oakleigh South</a:t>
            </a:r>
            <a:endParaRPr lang="en-US"/>
          </a:p>
        </p:txBody>
      </p:sp>
      <p:pic>
        <p:nvPicPr>
          <p:cNvPr id="9" name="Picture 8" descr="A graph of a house rental price&#10;&#10;Description automatically generated">
            <a:extLst>
              <a:ext uri="{FF2B5EF4-FFF2-40B4-BE49-F238E27FC236}">
                <a16:creationId xmlns:a16="http://schemas.microsoft.com/office/drawing/2014/main" id="{B4D6C3B1-D0BF-5AEA-210B-CDA3EBA19234}"/>
              </a:ext>
            </a:extLst>
          </p:cNvPr>
          <p:cNvPicPr>
            <a:picLocks noChangeAspect="1"/>
          </p:cNvPicPr>
          <p:nvPr/>
        </p:nvPicPr>
        <p:blipFill>
          <a:blip r:embed="rId3"/>
          <a:stretch>
            <a:fillRect/>
          </a:stretch>
        </p:blipFill>
        <p:spPr>
          <a:xfrm>
            <a:off x="360877" y="2366945"/>
            <a:ext cx="5265369" cy="3989405"/>
          </a:xfrm>
          <a:prstGeom prst="rect">
            <a:avLst/>
          </a:prstGeom>
        </p:spPr>
      </p:pic>
      <p:pic>
        <p:nvPicPr>
          <p:cNvPr id="10" name="Picture 9" descr="A graph of a number of cities&#10;&#10;Description automatically generated with medium confidence">
            <a:extLst>
              <a:ext uri="{FF2B5EF4-FFF2-40B4-BE49-F238E27FC236}">
                <a16:creationId xmlns:a16="http://schemas.microsoft.com/office/drawing/2014/main" id="{A98F1959-C104-60A4-3AA2-32A313BB45C8}"/>
              </a:ext>
            </a:extLst>
          </p:cNvPr>
          <p:cNvPicPr>
            <a:picLocks noChangeAspect="1"/>
          </p:cNvPicPr>
          <p:nvPr/>
        </p:nvPicPr>
        <p:blipFill>
          <a:blip r:embed="rId4"/>
          <a:stretch>
            <a:fillRect/>
          </a:stretch>
        </p:blipFill>
        <p:spPr>
          <a:xfrm>
            <a:off x="6263596" y="2366945"/>
            <a:ext cx="4852178" cy="4374033"/>
          </a:xfrm>
          <a:prstGeom prst="rect">
            <a:avLst/>
          </a:prstGeom>
        </p:spPr>
      </p:pic>
    </p:spTree>
    <p:extLst>
      <p:ext uri="{BB962C8B-B14F-4D97-AF65-F5344CB8AC3E}">
        <p14:creationId xmlns:p14="http://schemas.microsoft.com/office/powerpoint/2010/main" val="35760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hat's on in Melbourne this Season">
            <a:extLst>
              <a:ext uri="{FF2B5EF4-FFF2-40B4-BE49-F238E27FC236}">
                <a16:creationId xmlns:a16="http://schemas.microsoft.com/office/drawing/2014/main" id="{76BE05D0-3C90-4A14-EF32-40C36C6C3EA9}"/>
              </a:ext>
            </a:extLst>
          </p:cNvPr>
          <p:cNvPicPr>
            <a:picLocks noChangeAspect="1"/>
          </p:cNvPicPr>
          <p:nvPr/>
        </p:nvPicPr>
        <p:blipFill rotWithShape="1">
          <a:blip r:embed="rId3"/>
          <a:srcRect t="15413"/>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544931" y="761708"/>
            <a:ext cx="5452529" cy="3569242"/>
          </a:xfrm>
        </p:spPr>
        <p:txBody>
          <a:bodyPr vert="horz" lIns="91440" tIns="45720" rIns="91440" bIns="45720" rtlCol="0" anchor="t">
            <a:normAutofit/>
          </a:bodyPr>
          <a:lstStyle/>
          <a:p>
            <a:r>
              <a:rPr lang="en-US" sz="5200" b="1">
                <a:solidFill>
                  <a:srgbClr val="FFFFFF"/>
                </a:solidFill>
              </a:rPr>
              <a:t>Most </a:t>
            </a:r>
            <a:r>
              <a:rPr lang="en-US" sz="5200" b="1" err="1">
                <a:solidFill>
                  <a:srgbClr val="FFFFFF"/>
                </a:solidFill>
              </a:rPr>
              <a:t>Liveable</a:t>
            </a:r>
            <a:r>
              <a:rPr lang="en-US" sz="5200" b="1">
                <a:solidFill>
                  <a:srgbClr val="FFFFFF"/>
                </a:solidFill>
              </a:rPr>
              <a:t> &amp; </a:t>
            </a:r>
            <a:r>
              <a:rPr lang="en-US" sz="5400" b="1">
                <a:solidFill>
                  <a:srgbClr val="FFFFFF"/>
                </a:solidFill>
              </a:rPr>
              <a:t>Affordable</a:t>
            </a:r>
            <a:r>
              <a:rPr lang="en-US" sz="5200" b="1">
                <a:solidFill>
                  <a:srgbClr val="FFFFFF"/>
                </a:solidFill>
              </a:rPr>
              <a:t> suburbs</a:t>
            </a:r>
          </a:p>
        </p:txBody>
      </p:sp>
      <p:sp>
        <p:nvSpPr>
          <p:cNvPr id="25"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BABD81C8-5A2E-5EED-8A85-8F522E0D6EA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mj-lt"/>
              </a:rPr>
              <a:t>2023</a:t>
            </a:r>
          </a:p>
        </p:txBody>
      </p:sp>
      <p:sp>
        <p:nvSpPr>
          <p:cNvPr id="9" name="Footer Placeholder 4">
            <a:extLst>
              <a:ext uri="{FF2B5EF4-FFF2-40B4-BE49-F238E27FC236}">
                <a16:creationId xmlns:a16="http://schemas.microsoft.com/office/drawing/2014/main" id="{04065049-D063-E812-E705-E117B6889D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mj-lt"/>
                <a:ea typeface="+mn-ea"/>
                <a:cs typeface="+mn-cs"/>
              </a:rPr>
              <a:t>Suburban Dreams: The Rise of the Rental Market</a:t>
            </a:r>
          </a:p>
        </p:txBody>
      </p:sp>
      <p:sp>
        <p:nvSpPr>
          <p:cNvPr id="10" name="Slide Number Placeholder 5">
            <a:extLst>
              <a:ext uri="{FF2B5EF4-FFF2-40B4-BE49-F238E27FC236}">
                <a16:creationId xmlns:a16="http://schemas.microsoft.com/office/drawing/2014/main" id="{47068D1A-5AE9-2F1B-A0DE-1423A61859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17</a:t>
            </a:fld>
            <a:endParaRPr lang="en-US">
              <a:solidFill>
                <a:srgbClr val="FFFFFF"/>
              </a:solidFill>
              <a:latin typeface="+mj-lt"/>
            </a:endParaRPr>
          </a:p>
        </p:txBody>
      </p:sp>
    </p:spTree>
    <p:extLst>
      <p:ext uri="{BB962C8B-B14F-4D97-AF65-F5344CB8AC3E}">
        <p14:creationId xmlns:p14="http://schemas.microsoft.com/office/powerpoint/2010/main" val="36787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LIVEABILITY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dirty="0" smtClean="0"/>
              <a:pPr/>
              <a:t>18</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964430"/>
            <a:ext cx="5557462" cy="2585323"/>
          </a:xfrm>
          <a:prstGeom prst="rect">
            <a:avLst/>
          </a:prstGeom>
          <a:noFill/>
        </p:spPr>
        <p:txBody>
          <a:bodyPr wrap="square" lIns="91440" tIns="45720" rIns="91440" bIns="45720" anchor="t">
            <a:spAutoFit/>
          </a:bodyPr>
          <a:lstStyle/>
          <a:p>
            <a:r>
              <a:rPr lang="en-AU" b="1" u="sng">
                <a:solidFill>
                  <a:srgbClr val="CB3323"/>
                </a:solidFill>
              </a:rPr>
              <a:t>DEFINING LIVEABILITY</a:t>
            </a:r>
          </a:p>
          <a:p>
            <a:r>
              <a:rPr lang="en-GB"/>
              <a:t>All our liveability factors are linked to the </a:t>
            </a:r>
            <a:r>
              <a:rPr lang="en-GB" u="sng"/>
              <a:t>United Nations Sustainable Development Goals</a:t>
            </a:r>
            <a:r>
              <a:rPr lang="en-GB"/>
              <a:t>:</a:t>
            </a:r>
          </a:p>
          <a:p>
            <a:endParaRPr lang="en-GB"/>
          </a:p>
          <a:p>
            <a:pPr marL="285750" indent="-285750">
              <a:buFont typeface="Arial" panose="020B0604020202020204" pitchFamily="34" charset="0"/>
              <a:buChar char="•"/>
            </a:pPr>
            <a:r>
              <a:rPr lang="en-GB"/>
              <a:t>Access to </a:t>
            </a:r>
            <a:r>
              <a:rPr lang="en-GB" b="1">
                <a:solidFill>
                  <a:srgbClr val="FCA342"/>
                </a:solidFill>
              </a:rPr>
              <a:t>healthcare and hospitals </a:t>
            </a:r>
          </a:p>
          <a:p>
            <a:pPr marL="285750" indent="-285750">
              <a:buFont typeface="Arial" panose="020B0604020202020204" pitchFamily="34" charset="0"/>
              <a:buChar char="•"/>
            </a:pPr>
            <a:r>
              <a:rPr lang="en-GB"/>
              <a:t>Access to </a:t>
            </a:r>
            <a:r>
              <a:rPr lang="en-GB" b="1">
                <a:solidFill>
                  <a:srgbClr val="FCA342"/>
                </a:solidFill>
              </a:rPr>
              <a:t>schools, childcares, and universities</a:t>
            </a:r>
          </a:p>
          <a:p>
            <a:pPr marL="285750" indent="-285750">
              <a:buFont typeface="Arial" panose="020B0604020202020204" pitchFamily="34" charset="0"/>
              <a:buChar char="•"/>
            </a:pPr>
            <a:r>
              <a:rPr lang="en-GB"/>
              <a:t>Access to </a:t>
            </a:r>
            <a:r>
              <a:rPr lang="en-GB" b="1">
                <a:solidFill>
                  <a:srgbClr val="269A5D"/>
                </a:solidFill>
              </a:rPr>
              <a:t>open and green space</a:t>
            </a:r>
          </a:p>
          <a:p>
            <a:pPr marL="285750" indent="-285750">
              <a:buFont typeface="Arial" panose="020B0604020202020204" pitchFamily="34" charset="0"/>
              <a:buChar char="•"/>
            </a:pPr>
            <a:r>
              <a:rPr lang="en-GB"/>
              <a:t>Connectivity through </a:t>
            </a:r>
            <a:r>
              <a:rPr lang="en-GB" b="1">
                <a:solidFill>
                  <a:srgbClr val="2FD4E1"/>
                </a:solidFill>
              </a:rPr>
              <a:t>public transport</a:t>
            </a:r>
          </a:p>
          <a:p>
            <a:pPr marL="285750" indent="-285750">
              <a:buFont typeface="Arial" panose="020B0604020202020204" pitchFamily="34" charset="0"/>
              <a:buChar char="•"/>
            </a:pPr>
            <a:r>
              <a:rPr lang="en-GB"/>
              <a:t>Absence of </a:t>
            </a:r>
            <a:r>
              <a:rPr lang="en-GB" b="1">
                <a:solidFill>
                  <a:srgbClr val="6D1935"/>
                </a:solidFill>
              </a:rPr>
              <a:t>crime</a:t>
            </a:r>
          </a:p>
        </p:txBody>
      </p:sp>
      <p:pic>
        <p:nvPicPr>
          <p:cNvPr id="12" name="Google Shape;181;p20">
            <a:extLst>
              <a:ext uri="{FF2B5EF4-FFF2-40B4-BE49-F238E27FC236}">
                <a16:creationId xmlns:a16="http://schemas.microsoft.com/office/drawing/2014/main" id="{EA996166-12DA-94AA-249B-7F147C8B4136}"/>
              </a:ext>
            </a:extLst>
          </p:cNvPr>
          <p:cNvPicPr preferRelativeResize="0"/>
          <p:nvPr/>
        </p:nvPicPr>
        <p:blipFill>
          <a:blip r:embed="rId3">
            <a:alphaModFix/>
          </a:blip>
          <a:stretch>
            <a:fillRect/>
          </a:stretch>
        </p:blipFill>
        <p:spPr>
          <a:xfrm>
            <a:off x="7195202" y="1969821"/>
            <a:ext cx="1648413" cy="1570726"/>
          </a:xfrm>
          <a:prstGeom prst="rect">
            <a:avLst/>
          </a:prstGeom>
          <a:noFill/>
          <a:ln>
            <a:noFill/>
          </a:ln>
        </p:spPr>
      </p:pic>
      <p:pic>
        <p:nvPicPr>
          <p:cNvPr id="13" name="Google Shape;182;p20">
            <a:extLst>
              <a:ext uri="{FF2B5EF4-FFF2-40B4-BE49-F238E27FC236}">
                <a16:creationId xmlns:a16="http://schemas.microsoft.com/office/drawing/2014/main" id="{6FD71FF7-5234-A885-A924-386790B824F6}"/>
              </a:ext>
            </a:extLst>
          </p:cNvPr>
          <p:cNvPicPr preferRelativeResize="0"/>
          <p:nvPr/>
        </p:nvPicPr>
        <p:blipFill>
          <a:blip r:embed="rId4">
            <a:alphaModFix/>
          </a:blip>
          <a:stretch>
            <a:fillRect/>
          </a:stretch>
        </p:blipFill>
        <p:spPr>
          <a:xfrm>
            <a:off x="8885470" y="1964430"/>
            <a:ext cx="1648413" cy="1576117"/>
          </a:xfrm>
          <a:prstGeom prst="rect">
            <a:avLst/>
          </a:prstGeom>
          <a:noFill/>
          <a:ln>
            <a:noFill/>
          </a:ln>
        </p:spPr>
      </p:pic>
      <p:pic>
        <p:nvPicPr>
          <p:cNvPr id="14" name="Google Shape;183;p20">
            <a:extLst>
              <a:ext uri="{FF2B5EF4-FFF2-40B4-BE49-F238E27FC236}">
                <a16:creationId xmlns:a16="http://schemas.microsoft.com/office/drawing/2014/main" id="{4BC8439D-3E0D-4618-910F-ECE10D6B1308}"/>
              </a:ext>
            </a:extLst>
          </p:cNvPr>
          <p:cNvPicPr preferRelativeResize="0"/>
          <p:nvPr/>
        </p:nvPicPr>
        <p:blipFill>
          <a:blip r:embed="rId5">
            <a:alphaModFix/>
          </a:blip>
          <a:stretch>
            <a:fillRect/>
          </a:stretch>
        </p:blipFill>
        <p:spPr>
          <a:xfrm>
            <a:off x="8885471" y="3599661"/>
            <a:ext cx="1648412" cy="1486047"/>
          </a:xfrm>
          <a:prstGeom prst="rect">
            <a:avLst/>
          </a:prstGeom>
          <a:noFill/>
          <a:ln>
            <a:noFill/>
          </a:ln>
        </p:spPr>
      </p:pic>
      <p:pic>
        <p:nvPicPr>
          <p:cNvPr id="15" name="Google Shape;184;p20">
            <a:extLst>
              <a:ext uri="{FF2B5EF4-FFF2-40B4-BE49-F238E27FC236}">
                <a16:creationId xmlns:a16="http://schemas.microsoft.com/office/drawing/2014/main" id="{EC0771DA-0D14-5DFC-9221-6940CC567376}"/>
              </a:ext>
            </a:extLst>
          </p:cNvPr>
          <p:cNvPicPr preferRelativeResize="0"/>
          <p:nvPr/>
        </p:nvPicPr>
        <p:blipFill>
          <a:blip r:embed="rId6">
            <a:alphaModFix/>
          </a:blip>
          <a:stretch>
            <a:fillRect/>
          </a:stretch>
        </p:blipFill>
        <p:spPr>
          <a:xfrm>
            <a:off x="7195202" y="3599660"/>
            <a:ext cx="1648412" cy="1486048"/>
          </a:xfrm>
          <a:prstGeom prst="rect">
            <a:avLst/>
          </a:prstGeom>
          <a:noFill/>
          <a:ln>
            <a:noFill/>
          </a:ln>
        </p:spPr>
      </p:pic>
    </p:spTree>
    <p:extLst>
      <p:ext uri="{BB962C8B-B14F-4D97-AF65-F5344CB8AC3E}">
        <p14:creationId xmlns:p14="http://schemas.microsoft.com/office/powerpoint/2010/main" val="21668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VICTORIA’S MOST LIVEABLE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19</a:t>
            </a:fld>
            <a:endParaRPr lang="en-US"/>
          </a:p>
        </p:txBody>
      </p:sp>
      <p:pic>
        <p:nvPicPr>
          <p:cNvPr id="9" name="Picture 8">
            <a:extLst>
              <a:ext uri="{FF2B5EF4-FFF2-40B4-BE49-F238E27FC236}">
                <a16:creationId xmlns:a16="http://schemas.microsoft.com/office/drawing/2014/main" id="{66B260D7-F76B-1FB9-CE9A-E56704BA8041}"/>
              </a:ext>
            </a:extLst>
          </p:cNvPr>
          <p:cNvPicPr>
            <a:picLocks noChangeAspect="1"/>
          </p:cNvPicPr>
          <p:nvPr/>
        </p:nvPicPr>
        <p:blipFill rotWithShape="1">
          <a:blip r:embed="rId3"/>
          <a:srcRect t="3551"/>
          <a:stretch/>
        </p:blipFill>
        <p:spPr>
          <a:xfrm>
            <a:off x="996593" y="1220632"/>
            <a:ext cx="10198813" cy="5207637"/>
          </a:xfrm>
          <a:prstGeom prst="rect">
            <a:avLst/>
          </a:prstGeom>
        </p:spPr>
      </p:pic>
    </p:spTree>
    <p:extLst>
      <p:ext uri="{BB962C8B-B14F-4D97-AF65-F5344CB8AC3E}">
        <p14:creationId xmlns:p14="http://schemas.microsoft.com/office/powerpoint/2010/main" val="10887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A2CD-0567-565F-7855-5EA0CCFFF799}"/>
              </a:ext>
            </a:extLst>
          </p:cNvPr>
          <p:cNvSpPr>
            <a:spLocks noGrp="1"/>
          </p:cNvSpPr>
          <p:nvPr>
            <p:ph type="title"/>
          </p:nvPr>
        </p:nvSpPr>
        <p:spPr/>
        <p:txBody>
          <a:bodyPr/>
          <a:lstStyle/>
          <a:p>
            <a:r>
              <a:rPr lang="en-AU" b="1"/>
              <a:t>Our Team</a:t>
            </a:r>
          </a:p>
        </p:txBody>
      </p:sp>
      <p:sp>
        <p:nvSpPr>
          <p:cNvPr id="4" name="Text Placeholder 3">
            <a:extLst>
              <a:ext uri="{FF2B5EF4-FFF2-40B4-BE49-F238E27FC236}">
                <a16:creationId xmlns:a16="http://schemas.microsoft.com/office/drawing/2014/main" id="{4399B0FA-FDB6-AE8A-C1AA-64C04EB2061D}"/>
              </a:ext>
            </a:extLst>
          </p:cNvPr>
          <p:cNvSpPr>
            <a:spLocks noGrp="1"/>
          </p:cNvSpPr>
          <p:nvPr>
            <p:ph type="body" idx="1"/>
          </p:nvPr>
        </p:nvSpPr>
        <p:spPr>
          <a:xfrm>
            <a:off x="7189319" y="4671780"/>
            <a:ext cx="2317707" cy="343061"/>
          </a:xfrm>
        </p:spPr>
        <p:txBody>
          <a:bodyPr/>
          <a:lstStyle/>
          <a:p>
            <a:r>
              <a:rPr lang="en-AU" b="1"/>
              <a:t>INGRID</a:t>
            </a:r>
          </a:p>
        </p:txBody>
      </p:sp>
      <p:sp>
        <p:nvSpPr>
          <p:cNvPr id="5" name="Text Placeholder 4">
            <a:extLst>
              <a:ext uri="{FF2B5EF4-FFF2-40B4-BE49-F238E27FC236}">
                <a16:creationId xmlns:a16="http://schemas.microsoft.com/office/drawing/2014/main" id="{7E0DCAB8-BDF4-50A1-5267-1C5652C3E6E7}"/>
              </a:ext>
            </a:extLst>
          </p:cNvPr>
          <p:cNvSpPr>
            <a:spLocks noGrp="1"/>
          </p:cNvSpPr>
          <p:nvPr>
            <p:ph type="body" idx="21"/>
          </p:nvPr>
        </p:nvSpPr>
        <p:spPr>
          <a:xfrm>
            <a:off x="7392759" y="5047498"/>
            <a:ext cx="1845511" cy="704862"/>
          </a:xfrm>
        </p:spPr>
        <p:txBody>
          <a:bodyPr/>
          <a:lstStyle/>
          <a:p>
            <a:r>
              <a:rPr lang="en-AU" sz="1100"/>
              <a:t>Loves a swim, playing footy, and making music with her friends</a:t>
            </a:r>
          </a:p>
        </p:txBody>
      </p:sp>
      <p:sp>
        <p:nvSpPr>
          <p:cNvPr id="6" name="Picture Placeholder 5">
            <a:extLst>
              <a:ext uri="{FF2B5EF4-FFF2-40B4-BE49-F238E27FC236}">
                <a16:creationId xmlns:a16="http://schemas.microsoft.com/office/drawing/2014/main" id="{38AE969A-D3C6-DC55-5D45-048B0194EB8E}"/>
              </a:ext>
            </a:extLst>
          </p:cNvPr>
          <p:cNvSpPr>
            <a:spLocks noGrp="1"/>
          </p:cNvSpPr>
          <p:nvPr>
            <p:ph type="pic" sz="quarter" idx="15"/>
          </p:nvPr>
        </p:nvSpPr>
        <p:spPr>
          <a:xfrm>
            <a:off x="5134559" y="2740787"/>
            <a:ext cx="1845511" cy="1845511"/>
          </a:xfrm>
        </p:spPr>
        <p:txBody>
          <a:bodyPr/>
          <a:lstStyle/>
          <a:p>
            <a:pPr marL="0" indent="0">
              <a:buNone/>
            </a:pPr>
            <a:r>
              <a:rPr lang="en-AU" b="0">
                <a:effectLst/>
              </a:rPr>
              <a:t> </a:t>
            </a:r>
            <a:endParaRPr lang="en-AU"/>
          </a:p>
        </p:txBody>
      </p:sp>
      <p:sp>
        <p:nvSpPr>
          <p:cNvPr id="7" name="Text Placeholder 6">
            <a:extLst>
              <a:ext uri="{FF2B5EF4-FFF2-40B4-BE49-F238E27FC236}">
                <a16:creationId xmlns:a16="http://schemas.microsoft.com/office/drawing/2014/main" id="{FA663200-D6ED-7727-3B67-9B2B274B1F88}"/>
              </a:ext>
            </a:extLst>
          </p:cNvPr>
          <p:cNvSpPr>
            <a:spLocks noGrp="1"/>
          </p:cNvSpPr>
          <p:nvPr>
            <p:ph type="body" idx="18"/>
          </p:nvPr>
        </p:nvSpPr>
        <p:spPr>
          <a:xfrm>
            <a:off x="4891906" y="4703188"/>
            <a:ext cx="2330816" cy="343061"/>
          </a:xfrm>
        </p:spPr>
        <p:txBody>
          <a:bodyPr/>
          <a:lstStyle/>
          <a:p>
            <a:r>
              <a:rPr lang="en-AU" b="1"/>
              <a:t>DUY</a:t>
            </a:r>
          </a:p>
        </p:txBody>
      </p:sp>
      <p:sp>
        <p:nvSpPr>
          <p:cNvPr id="8" name="Text Placeholder 7">
            <a:extLst>
              <a:ext uri="{FF2B5EF4-FFF2-40B4-BE49-F238E27FC236}">
                <a16:creationId xmlns:a16="http://schemas.microsoft.com/office/drawing/2014/main" id="{1C1F5367-0C41-1E01-46BE-09878D48543B}"/>
              </a:ext>
            </a:extLst>
          </p:cNvPr>
          <p:cNvSpPr>
            <a:spLocks noGrp="1"/>
          </p:cNvSpPr>
          <p:nvPr>
            <p:ph type="body" idx="22"/>
          </p:nvPr>
        </p:nvSpPr>
        <p:spPr>
          <a:xfrm>
            <a:off x="5138350" y="5056867"/>
            <a:ext cx="1855949" cy="529004"/>
          </a:xfrm>
        </p:spPr>
        <p:txBody>
          <a:bodyPr/>
          <a:lstStyle/>
          <a:p>
            <a:r>
              <a:rPr lang="en-AU" sz="1100"/>
              <a:t>If intelligence is a weapon, I’m unarmed</a:t>
            </a:r>
          </a:p>
          <a:p>
            <a:endParaRPr lang="en-AU" sz="1100"/>
          </a:p>
        </p:txBody>
      </p:sp>
      <p:pic>
        <p:nvPicPr>
          <p:cNvPr id="35" name="Picture Placeholder 34">
            <a:extLst>
              <a:ext uri="{FF2B5EF4-FFF2-40B4-BE49-F238E27FC236}">
                <a16:creationId xmlns:a16="http://schemas.microsoft.com/office/drawing/2014/main" id="{01B6B7B6-E5FA-B079-E8C8-EE9A7ECD7AAE}"/>
              </a:ext>
            </a:extLst>
          </p:cNvPr>
          <p:cNvPicPr>
            <a:picLocks noGrp="1" noChangeAspect="1"/>
          </p:cNvPicPr>
          <p:nvPr>
            <p:ph type="pic" sz="quarter" idx="16"/>
          </p:nvPr>
        </p:nvPicPr>
        <p:blipFill>
          <a:blip r:embed="rId3"/>
          <a:srcRect t="17199" b="17199"/>
          <a:stretch>
            <a:fillRect/>
          </a:stretch>
        </p:blipFill>
        <p:spPr>
          <a:xfrm>
            <a:off x="9647692" y="2752923"/>
            <a:ext cx="1844675" cy="1846263"/>
          </a:xfrm>
        </p:spPr>
      </p:pic>
      <p:sp>
        <p:nvSpPr>
          <p:cNvPr id="10" name="Text Placeholder 9">
            <a:extLst>
              <a:ext uri="{FF2B5EF4-FFF2-40B4-BE49-F238E27FC236}">
                <a16:creationId xmlns:a16="http://schemas.microsoft.com/office/drawing/2014/main" id="{CBF2EE83-3C72-295B-1647-98B01E9C1D22}"/>
              </a:ext>
            </a:extLst>
          </p:cNvPr>
          <p:cNvSpPr>
            <a:spLocks noGrp="1"/>
          </p:cNvSpPr>
          <p:nvPr>
            <p:ph type="body" idx="19"/>
          </p:nvPr>
        </p:nvSpPr>
        <p:spPr>
          <a:xfrm>
            <a:off x="9411174" y="4714248"/>
            <a:ext cx="2317707" cy="343061"/>
          </a:xfrm>
        </p:spPr>
        <p:txBody>
          <a:bodyPr/>
          <a:lstStyle/>
          <a:p>
            <a:r>
              <a:rPr lang="en-AU" b="1"/>
              <a:t>PHOEBE</a:t>
            </a:r>
          </a:p>
        </p:txBody>
      </p:sp>
      <p:sp>
        <p:nvSpPr>
          <p:cNvPr id="11" name="Text Placeholder 10">
            <a:extLst>
              <a:ext uri="{FF2B5EF4-FFF2-40B4-BE49-F238E27FC236}">
                <a16:creationId xmlns:a16="http://schemas.microsoft.com/office/drawing/2014/main" id="{5739CF4B-9D6D-06B0-C5EB-49B871BBDC05}"/>
              </a:ext>
            </a:extLst>
          </p:cNvPr>
          <p:cNvSpPr>
            <a:spLocks noGrp="1"/>
          </p:cNvSpPr>
          <p:nvPr>
            <p:ph type="body" idx="23"/>
          </p:nvPr>
        </p:nvSpPr>
        <p:spPr>
          <a:xfrm>
            <a:off x="9647273" y="5072464"/>
            <a:ext cx="1845511" cy="690782"/>
          </a:xfrm>
        </p:spPr>
        <p:txBody>
          <a:bodyPr/>
          <a:lstStyle/>
          <a:p>
            <a:r>
              <a:rPr lang="en-AU" sz="1100"/>
              <a:t>Loves to play violin and tennis, and enjoys having a swim</a:t>
            </a:r>
          </a:p>
        </p:txBody>
      </p:sp>
      <p:sp>
        <p:nvSpPr>
          <p:cNvPr id="13" name="Text Placeholder 12">
            <a:extLst>
              <a:ext uri="{FF2B5EF4-FFF2-40B4-BE49-F238E27FC236}">
                <a16:creationId xmlns:a16="http://schemas.microsoft.com/office/drawing/2014/main" id="{A270232D-DB14-B9EB-AD9E-30545B3FC413}"/>
              </a:ext>
            </a:extLst>
          </p:cNvPr>
          <p:cNvSpPr>
            <a:spLocks noGrp="1"/>
          </p:cNvSpPr>
          <p:nvPr>
            <p:ph type="body" idx="20"/>
          </p:nvPr>
        </p:nvSpPr>
        <p:spPr>
          <a:xfrm>
            <a:off x="2678947" y="4637873"/>
            <a:ext cx="2317706" cy="343061"/>
          </a:xfrm>
        </p:spPr>
        <p:txBody>
          <a:bodyPr/>
          <a:lstStyle/>
          <a:p>
            <a:r>
              <a:rPr lang="en-AU" b="1"/>
              <a:t>YASA</a:t>
            </a:r>
          </a:p>
        </p:txBody>
      </p:sp>
      <p:sp>
        <p:nvSpPr>
          <p:cNvPr id="14" name="Text Placeholder 13">
            <a:extLst>
              <a:ext uri="{FF2B5EF4-FFF2-40B4-BE49-F238E27FC236}">
                <a16:creationId xmlns:a16="http://schemas.microsoft.com/office/drawing/2014/main" id="{06FE7B5E-940A-C8E8-4CE4-DC47BDDE4330}"/>
              </a:ext>
            </a:extLst>
          </p:cNvPr>
          <p:cNvSpPr>
            <a:spLocks noGrp="1"/>
          </p:cNvSpPr>
          <p:nvPr>
            <p:ph type="body" idx="24"/>
          </p:nvPr>
        </p:nvSpPr>
        <p:spPr>
          <a:xfrm>
            <a:off x="2911255" y="5045982"/>
            <a:ext cx="1845510" cy="842086"/>
          </a:xfrm>
        </p:spPr>
        <p:txBody>
          <a:bodyPr/>
          <a:lstStyle/>
          <a:p>
            <a:r>
              <a:rPr lang="en-AU" sz="1100"/>
              <a:t>Would talk about anything with anyone. Lives to eat (and drink), sleep is non-negotiable</a:t>
            </a:r>
          </a:p>
        </p:txBody>
      </p:sp>
      <p:sp>
        <p:nvSpPr>
          <p:cNvPr id="15" name="Date Placeholder 14">
            <a:extLst>
              <a:ext uri="{FF2B5EF4-FFF2-40B4-BE49-F238E27FC236}">
                <a16:creationId xmlns:a16="http://schemas.microsoft.com/office/drawing/2014/main" id="{28E2D819-D3DE-8D7E-0E33-FCB87045BE61}"/>
              </a:ext>
            </a:extLst>
          </p:cNvPr>
          <p:cNvSpPr>
            <a:spLocks noGrp="1"/>
          </p:cNvSpPr>
          <p:nvPr>
            <p:ph type="dt" sz="half" idx="10"/>
          </p:nvPr>
        </p:nvSpPr>
        <p:spPr/>
        <p:txBody>
          <a:bodyPr/>
          <a:lstStyle/>
          <a:p>
            <a:r>
              <a:rPr lang="en-US"/>
              <a:t>2023</a:t>
            </a:r>
          </a:p>
        </p:txBody>
      </p:sp>
      <p:sp>
        <p:nvSpPr>
          <p:cNvPr id="16" name="Footer Placeholder 15">
            <a:extLst>
              <a:ext uri="{FF2B5EF4-FFF2-40B4-BE49-F238E27FC236}">
                <a16:creationId xmlns:a16="http://schemas.microsoft.com/office/drawing/2014/main" id="{7E68B4D2-9448-3600-D849-FDDA521BB6DC}"/>
              </a:ext>
            </a:extLst>
          </p:cNvPr>
          <p:cNvSpPr>
            <a:spLocks noGrp="1"/>
          </p:cNvSpPr>
          <p:nvPr>
            <p:ph type="ftr" sz="quarter" idx="11"/>
          </p:nvPr>
        </p:nvSpPr>
        <p:spPr/>
        <p:txBody>
          <a:bodyPr/>
          <a:lstStyle/>
          <a:p>
            <a:r>
              <a:rPr lang="en-US"/>
              <a:t>Suburban Dreams: The Rise of the Rental Market</a:t>
            </a:r>
          </a:p>
        </p:txBody>
      </p:sp>
      <p:sp>
        <p:nvSpPr>
          <p:cNvPr id="17" name="Slide Number Placeholder 16">
            <a:extLst>
              <a:ext uri="{FF2B5EF4-FFF2-40B4-BE49-F238E27FC236}">
                <a16:creationId xmlns:a16="http://schemas.microsoft.com/office/drawing/2014/main" id="{B007DCAD-D987-3F45-21BB-1CC641A2A525}"/>
              </a:ext>
            </a:extLst>
          </p:cNvPr>
          <p:cNvSpPr>
            <a:spLocks noGrp="1"/>
          </p:cNvSpPr>
          <p:nvPr>
            <p:ph type="sldNum" sz="quarter" idx="12"/>
          </p:nvPr>
        </p:nvSpPr>
        <p:spPr/>
        <p:txBody>
          <a:bodyPr/>
          <a:lstStyle/>
          <a:p>
            <a:fld id="{A49DFD55-3C28-40EF-9E31-A92D2E4017FF}" type="slidenum">
              <a:rPr lang="en-US" smtClean="0"/>
              <a:pPr/>
              <a:t>2</a:t>
            </a:fld>
            <a:endParaRPr lang="en-US"/>
          </a:p>
        </p:txBody>
      </p:sp>
      <p:sp>
        <p:nvSpPr>
          <p:cNvPr id="30" name="Text Placeholder 3">
            <a:extLst>
              <a:ext uri="{FF2B5EF4-FFF2-40B4-BE49-F238E27FC236}">
                <a16:creationId xmlns:a16="http://schemas.microsoft.com/office/drawing/2014/main" id="{AB0B9781-2344-83BD-B625-C03D6ED5FDEB}"/>
              </a:ext>
            </a:extLst>
          </p:cNvPr>
          <p:cNvSpPr txBox="1">
            <a:spLocks/>
          </p:cNvSpPr>
          <p:nvPr/>
        </p:nvSpPr>
        <p:spPr>
          <a:xfrm>
            <a:off x="464288" y="4692302"/>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b="1"/>
              <a:t>CLARISSA</a:t>
            </a:r>
          </a:p>
        </p:txBody>
      </p:sp>
      <p:sp>
        <p:nvSpPr>
          <p:cNvPr id="31" name="Text Placeholder 4">
            <a:extLst>
              <a:ext uri="{FF2B5EF4-FFF2-40B4-BE49-F238E27FC236}">
                <a16:creationId xmlns:a16="http://schemas.microsoft.com/office/drawing/2014/main" id="{BC36C80D-473B-6915-260E-62D56AA83F41}"/>
              </a:ext>
            </a:extLst>
          </p:cNvPr>
          <p:cNvSpPr txBox="1">
            <a:spLocks/>
          </p:cNvSpPr>
          <p:nvPr/>
        </p:nvSpPr>
        <p:spPr>
          <a:xfrm>
            <a:off x="706221" y="5041758"/>
            <a:ext cx="1845511" cy="44395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sz="1100"/>
              <a:t>Loves cooking and sewing</a:t>
            </a:r>
          </a:p>
        </p:txBody>
      </p:sp>
      <p:pic>
        <p:nvPicPr>
          <p:cNvPr id="32" name="Picture 2" descr="No description available.">
            <a:extLst>
              <a:ext uri="{FF2B5EF4-FFF2-40B4-BE49-F238E27FC236}">
                <a16:creationId xmlns:a16="http://schemas.microsoft.com/office/drawing/2014/main" id="{BA453B8B-240F-2364-EC4D-BC20179A8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7" r="207"/>
          <a:stretch>
            <a:fillRect/>
          </a:stretch>
        </p:blipFill>
        <p:spPr bwMode="auto">
          <a:xfrm>
            <a:off x="5134559" y="2748232"/>
            <a:ext cx="1845511" cy="1845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82F286BD-B54D-E50A-5B85-5DAAD15C1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83" y="2729790"/>
            <a:ext cx="1845511" cy="1845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Placeholder 8" descr="A person smiling with sunglasses on her head&#10;&#10;Description automatically generated">
            <a:extLst>
              <a:ext uri="{FF2B5EF4-FFF2-40B4-BE49-F238E27FC236}">
                <a16:creationId xmlns:a16="http://schemas.microsoft.com/office/drawing/2014/main" id="{68525686-CCCD-4691-B36E-1F865A9A1929}"/>
              </a:ext>
            </a:extLst>
          </p:cNvPr>
          <p:cNvPicPr>
            <a:picLocks noGrp="1" noChangeAspect="1"/>
          </p:cNvPicPr>
          <p:nvPr>
            <p:ph type="pic" sz="quarter" idx="14"/>
          </p:nvPr>
        </p:nvPicPr>
        <p:blipFill>
          <a:blip r:embed="rId6"/>
          <a:srcRect l="312" r="312"/>
          <a:stretch>
            <a:fillRect/>
          </a:stretch>
        </p:blipFill>
        <p:spPr>
          <a:xfrm>
            <a:off x="7392761" y="2740450"/>
            <a:ext cx="1846263" cy="1846262"/>
          </a:xfrm>
        </p:spPr>
      </p:pic>
      <p:pic>
        <p:nvPicPr>
          <p:cNvPr id="1030" name="Picture 6" descr="No description available.">
            <a:extLst>
              <a:ext uri="{FF2B5EF4-FFF2-40B4-BE49-F238E27FC236}">
                <a16:creationId xmlns:a16="http://schemas.microsoft.com/office/drawing/2014/main" id="{1280C366-CD1E-B3DF-38D3-603E5351E1B1}"/>
              </a:ext>
            </a:extLst>
          </p:cNvPr>
          <p:cNvPicPr>
            <a:picLocks noGrp="1" noChangeAspect="1" noChangeArrowheads="1"/>
          </p:cNvPicPr>
          <p:nvPr>
            <p:ph type="pic" sz="quarter" idx="17"/>
          </p:nvPr>
        </p:nvPicPr>
        <p:blipFill>
          <a:blip r:embed="rId7">
            <a:extLst>
              <a:ext uri="{28A0092B-C50C-407E-A947-70E740481C1C}">
                <a14:useLocalDpi xmlns:a14="http://schemas.microsoft.com/office/drawing/2010/main" val="0"/>
              </a:ext>
            </a:extLst>
          </a:blip>
          <a:srcRect t="368" b="368"/>
          <a:stretch>
            <a:fillRect/>
          </a:stretch>
        </p:blipFill>
        <p:spPr bwMode="auto">
          <a:xfrm>
            <a:off x="2914878" y="2737501"/>
            <a:ext cx="1846262" cy="184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8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AFFORDABILITY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20</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199" y="1964430"/>
            <a:ext cx="10515599" cy="1138773"/>
          </a:xfrm>
          <a:prstGeom prst="rect">
            <a:avLst/>
          </a:prstGeom>
          <a:noFill/>
        </p:spPr>
        <p:txBody>
          <a:bodyPr wrap="square" lIns="91440" tIns="45720" rIns="91440" bIns="45720" anchor="t">
            <a:spAutoFit/>
          </a:bodyPr>
          <a:lstStyle/>
          <a:p>
            <a:r>
              <a:rPr lang="en-AU" b="1" u="sng">
                <a:solidFill>
                  <a:srgbClr val="269A5D"/>
                </a:solidFill>
              </a:rPr>
              <a:t>DEFINING AFFORDABILITY</a:t>
            </a:r>
          </a:p>
          <a:p>
            <a:r>
              <a:rPr lang="en-GB" b="1"/>
              <a:t>‘The state of being cheap enough for people to be able to buy’</a:t>
            </a:r>
          </a:p>
          <a:p>
            <a:endParaRPr lang="en-GB"/>
          </a:p>
          <a:p>
            <a:r>
              <a:rPr lang="en-GB" sz="1400"/>
              <a:t>Cambridge Dictionary,2023,Affordability, https://dictionary.cambridge.org/dictionary/english/affordability</a:t>
            </a:r>
          </a:p>
        </p:txBody>
      </p:sp>
      <p:pic>
        <p:nvPicPr>
          <p:cNvPr id="3" name="Picture 2">
            <a:extLst>
              <a:ext uri="{FF2B5EF4-FFF2-40B4-BE49-F238E27FC236}">
                <a16:creationId xmlns:a16="http://schemas.microsoft.com/office/drawing/2014/main" id="{7EA2F036-9DCE-5F8D-FC62-274BC605C580}"/>
              </a:ext>
            </a:extLst>
          </p:cNvPr>
          <p:cNvPicPr>
            <a:picLocks noChangeAspect="1"/>
          </p:cNvPicPr>
          <p:nvPr/>
        </p:nvPicPr>
        <p:blipFill>
          <a:blip r:embed="rId3"/>
          <a:stretch>
            <a:fillRect/>
          </a:stretch>
        </p:blipFill>
        <p:spPr>
          <a:xfrm>
            <a:off x="6316375" y="3610264"/>
            <a:ext cx="5031375" cy="2196164"/>
          </a:xfrm>
          <a:prstGeom prst="rect">
            <a:avLst/>
          </a:prstGeom>
        </p:spPr>
      </p:pic>
    </p:spTree>
    <p:extLst>
      <p:ext uri="{BB962C8B-B14F-4D97-AF65-F5344CB8AC3E}">
        <p14:creationId xmlns:p14="http://schemas.microsoft.com/office/powerpoint/2010/main" val="375222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VICTORIA’S UNDERVALUED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21</a:t>
            </a:fld>
            <a:endParaRPr lang="en-US"/>
          </a:p>
        </p:txBody>
      </p:sp>
      <p:pic>
        <p:nvPicPr>
          <p:cNvPr id="7" name="Google Shape;203;p23">
            <a:extLst>
              <a:ext uri="{FF2B5EF4-FFF2-40B4-BE49-F238E27FC236}">
                <a16:creationId xmlns:a16="http://schemas.microsoft.com/office/drawing/2014/main" id="{85D64853-8067-2AFE-4C39-2CA743A2F513}"/>
              </a:ext>
            </a:extLst>
          </p:cNvPr>
          <p:cNvPicPr preferRelativeResize="0"/>
          <p:nvPr/>
        </p:nvPicPr>
        <p:blipFill>
          <a:blip r:embed="rId3">
            <a:alphaModFix/>
          </a:blip>
          <a:stretch>
            <a:fillRect/>
          </a:stretch>
        </p:blipFill>
        <p:spPr>
          <a:xfrm>
            <a:off x="2068293" y="1360136"/>
            <a:ext cx="8055414" cy="5068133"/>
          </a:xfrm>
          <a:prstGeom prst="rect">
            <a:avLst/>
          </a:prstGeom>
          <a:noFill/>
          <a:ln>
            <a:noFill/>
          </a:ln>
        </p:spPr>
      </p:pic>
      <p:sp>
        <p:nvSpPr>
          <p:cNvPr id="8" name="Google Shape;204;p23">
            <a:extLst>
              <a:ext uri="{FF2B5EF4-FFF2-40B4-BE49-F238E27FC236}">
                <a16:creationId xmlns:a16="http://schemas.microsoft.com/office/drawing/2014/main" id="{61D00341-DC03-2B96-6EC6-B37CCC130576}"/>
              </a:ext>
            </a:extLst>
          </p:cNvPr>
          <p:cNvSpPr/>
          <p:nvPr/>
        </p:nvSpPr>
        <p:spPr>
          <a:xfrm>
            <a:off x="5492484" y="1772336"/>
            <a:ext cx="1976828" cy="1464024"/>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205;p23">
            <a:extLst>
              <a:ext uri="{FF2B5EF4-FFF2-40B4-BE49-F238E27FC236}">
                <a16:creationId xmlns:a16="http://schemas.microsoft.com/office/drawing/2014/main" id="{2B3509A6-DFF5-729D-3C51-29D31981A71E}"/>
              </a:ext>
            </a:extLst>
          </p:cNvPr>
          <p:cNvSpPr/>
          <p:nvPr/>
        </p:nvSpPr>
        <p:spPr>
          <a:xfrm>
            <a:off x="7605304" y="1853771"/>
            <a:ext cx="2518403" cy="22674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 name="Google Shape;206;p23">
            <a:extLst>
              <a:ext uri="{FF2B5EF4-FFF2-40B4-BE49-F238E27FC236}">
                <a16:creationId xmlns:a16="http://schemas.microsoft.com/office/drawing/2014/main" id="{D055068C-06BC-B4FA-DC26-F06B516CBC20}"/>
              </a:ext>
            </a:extLst>
          </p:cNvPr>
          <p:cNvSpPr txBox="1"/>
          <p:nvPr/>
        </p:nvSpPr>
        <p:spPr>
          <a:xfrm>
            <a:off x="10123708" y="1399688"/>
            <a:ext cx="1491228"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ea typeface="Calibri"/>
                <a:cs typeface="Calibri"/>
                <a:sym typeface="Calibri"/>
              </a:rPr>
              <a:t>Hawthorn, Essendon and </a:t>
            </a:r>
            <a:r>
              <a:rPr lang="en-GB" sz="1600" err="1">
                <a:ea typeface="Calibri"/>
                <a:cs typeface="Calibri"/>
                <a:sym typeface="Calibri"/>
              </a:rPr>
              <a:t>Footscray</a:t>
            </a:r>
            <a:r>
              <a:rPr lang="en-GB" sz="1600">
                <a:ea typeface="Calibri"/>
                <a:cs typeface="Calibri"/>
                <a:sym typeface="Calibri"/>
              </a:rPr>
              <a:t> are currently undervalued</a:t>
            </a:r>
            <a:endParaRPr sz="1600">
              <a:ea typeface="Calibri"/>
              <a:cs typeface="Calibri"/>
              <a:sym typeface="Calibri"/>
            </a:endParaRPr>
          </a:p>
        </p:txBody>
      </p:sp>
      <p:sp>
        <p:nvSpPr>
          <p:cNvPr id="11" name="Google Shape;208;p23">
            <a:extLst>
              <a:ext uri="{FF2B5EF4-FFF2-40B4-BE49-F238E27FC236}">
                <a16:creationId xmlns:a16="http://schemas.microsoft.com/office/drawing/2014/main" id="{509E4564-0FBE-3020-2C84-3C903D81AA5C}"/>
              </a:ext>
            </a:extLst>
          </p:cNvPr>
          <p:cNvSpPr/>
          <p:nvPr/>
        </p:nvSpPr>
        <p:spPr>
          <a:xfrm>
            <a:off x="2838088" y="2861917"/>
            <a:ext cx="1343493" cy="1047400"/>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 name="Google Shape;205;p23">
            <a:extLst>
              <a:ext uri="{FF2B5EF4-FFF2-40B4-BE49-F238E27FC236}">
                <a16:creationId xmlns:a16="http://schemas.microsoft.com/office/drawing/2014/main" id="{435EE38D-21AB-32B5-85C9-2A4E4052CD24}"/>
              </a:ext>
            </a:extLst>
          </p:cNvPr>
          <p:cNvSpPr/>
          <p:nvPr/>
        </p:nvSpPr>
        <p:spPr>
          <a:xfrm rot="10800000">
            <a:off x="1710647" y="2794025"/>
            <a:ext cx="1080618" cy="24712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 name="Google Shape;207;p23">
            <a:extLst>
              <a:ext uri="{FF2B5EF4-FFF2-40B4-BE49-F238E27FC236}">
                <a16:creationId xmlns:a16="http://schemas.microsoft.com/office/drawing/2014/main" id="{555A0FEC-7A43-096F-93F6-4825DF9F7B02}"/>
              </a:ext>
            </a:extLst>
          </p:cNvPr>
          <p:cNvSpPr txBox="1"/>
          <p:nvPr/>
        </p:nvSpPr>
        <p:spPr>
          <a:xfrm>
            <a:off x="379346" y="2323338"/>
            <a:ext cx="1392945" cy="2202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mj-lt"/>
                <a:ea typeface="Calibri"/>
                <a:cs typeface="Calibri"/>
                <a:sym typeface="Calibri"/>
              </a:rPr>
              <a:t>Whilst being very liveable, renters will not tolerate further rental increases in Camberwell or Reservoir</a:t>
            </a:r>
            <a:endParaRPr sz="1600">
              <a:latin typeface="+mj-lt"/>
              <a:ea typeface="Calibri"/>
              <a:cs typeface="Calibri"/>
              <a:sym typeface="Calibri"/>
            </a:endParaRPr>
          </a:p>
        </p:txBody>
      </p:sp>
    </p:spTree>
    <p:extLst>
      <p:ext uri="{BB962C8B-B14F-4D97-AF65-F5344CB8AC3E}">
        <p14:creationId xmlns:p14="http://schemas.microsoft.com/office/powerpoint/2010/main" val="126196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F5BD439-1DB5-0A3C-F23A-5C8FBF053BF1}"/>
              </a:ext>
            </a:extLst>
          </p:cNvPr>
          <p:cNvSpPr txBox="1">
            <a:spLocks/>
          </p:cNvSpPr>
          <p:nvPr/>
        </p:nvSpPr>
        <p:spPr>
          <a:xfrm>
            <a:off x="640080" y="2872898"/>
            <a:ext cx="4243589" cy="1038149"/>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spcAft>
                <a:spcPts val="600"/>
              </a:spcAft>
            </a:pPr>
            <a:r>
              <a:rPr lang="en-US" sz="2800" b="1">
                <a:ea typeface="+mn-ea"/>
                <a:cs typeface="+mn-cs"/>
              </a:rPr>
              <a:t>limitations and difficulties</a:t>
            </a:r>
          </a:p>
        </p:txBody>
      </p:sp>
      <p:pic>
        <p:nvPicPr>
          <p:cNvPr id="10" name="Picture 9" descr="generate me a picture of API ">
            <a:extLst>
              <a:ext uri="{FF2B5EF4-FFF2-40B4-BE49-F238E27FC236}">
                <a16:creationId xmlns:a16="http://schemas.microsoft.com/office/drawing/2014/main" id="{4380F9CB-FCF2-46A4-A058-BD5BF344D321}"/>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Date Placeholder 3">
            <a:extLst>
              <a:ext uri="{FF2B5EF4-FFF2-40B4-BE49-F238E27FC236}">
                <a16:creationId xmlns:a16="http://schemas.microsoft.com/office/drawing/2014/main" id="{9ED2925A-CB44-71F3-1E46-04E5478821A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chemeClr val="tx1"/>
                </a:solidFill>
                <a:latin typeface="+mj-lt"/>
              </a:rPr>
              <a:t>2023</a:t>
            </a:r>
          </a:p>
        </p:txBody>
      </p:sp>
      <p:sp>
        <p:nvSpPr>
          <p:cNvPr id="7" name="Footer Placeholder 4">
            <a:extLst>
              <a:ext uri="{FF2B5EF4-FFF2-40B4-BE49-F238E27FC236}">
                <a16:creationId xmlns:a16="http://schemas.microsoft.com/office/drawing/2014/main" id="{64596C0D-2228-2D90-9A47-36E23621842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solidFill>
                <a:latin typeface="+mj-lt"/>
                <a:ea typeface="+mn-ea"/>
                <a:cs typeface="+mn-cs"/>
              </a:rPr>
              <a:t>Suburban Dreams: Th</a:t>
            </a:r>
            <a:r>
              <a:rPr lang="en-US" kern="1200">
                <a:solidFill>
                  <a:srgbClr val="FFFFFF"/>
                </a:solidFill>
                <a:latin typeface="+mj-lt"/>
                <a:ea typeface="+mn-ea"/>
                <a:cs typeface="+mn-cs"/>
              </a:rPr>
              <a:t>e Rise of the Rental Market</a:t>
            </a:r>
          </a:p>
        </p:txBody>
      </p:sp>
      <p:sp>
        <p:nvSpPr>
          <p:cNvPr id="8" name="Slide Number Placeholder 5">
            <a:extLst>
              <a:ext uri="{FF2B5EF4-FFF2-40B4-BE49-F238E27FC236}">
                <a16:creationId xmlns:a16="http://schemas.microsoft.com/office/drawing/2014/main" id="{48D0E3B9-7871-8167-1755-86F09356A0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22</a:t>
            </a:fld>
            <a:endParaRPr lang="en-US">
              <a:solidFill>
                <a:srgbClr val="FFFFFF"/>
              </a:solidFill>
              <a:latin typeface="+mj-lt"/>
            </a:endParaRPr>
          </a:p>
        </p:txBody>
      </p:sp>
    </p:spTree>
    <p:extLst>
      <p:ext uri="{BB962C8B-B14F-4D97-AF65-F5344CB8AC3E}">
        <p14:creationId xmlns:p14="http://schemas.microsoft.com/office/powerpoint/2010/main" val="209874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1DCD-F379-DC50-EC5E-ECABA7400102}"/>
              </a:ext>
            </a:extLst>
          </p:cNvPr>
          <p:cNvSpPr>
            <a:spLocks noGrp="1"/>
          </p:cNvSpPr>
          <p:nvPr>
            <p:ph type="title"/>
          </p:nvPr>
        </p:nvSpPr>
        <p:spPr>
          <a:xfrm>
            <a:off x="5631204" y="563676"/>
            <a:ext cx="6696075" cy="570060"/>
          </a:xfrm>
        </p:spPr>
        <p:txBody>
          <a:bodyPr/>
          <a:lstStyle/>
          <a:p>
            <a:r>
              <a:rPr lang="en-US" b="1"/>
              <a:t>Data &amp; Time limitations</a:t>
            </a:r>
          </a:p>
        </p:txBody>
      </p:sp>
      <p:pic>
        <p:nvPicPr>
          <p:cNvPr id="7" name="Picture 6" descr="Tourist Icon Travel Travelling By Bus Tourism Stock Illustration - Download  Image Now - Bus, Icon, Public Transportation - iStock">
            <a:extLst>
              <a:ext uri="{FF2B5EF4-FFF2-40B4-BE49-F238E27FC236}">
                <a16:creationId xmlns:a16="http://schemas.microsoft.com/office/drawing/2014/main" id="{0A9259EB-2450-B2E6-D9B0-80035067EB73}"/>
              </a:ext>
            </a:extLst>
          </p:cNvPr>
          <p:cNvPicPr>
            <a:picLocks noChangeAspect="1"/>
          </p:cNvPicPr>
          <p:nvPr/>
        </p:nvPicPr>
        <p:blipFill rotWithShape="1">
          <a:blip r:embed="rId3"/>
          <a:srcRect l="3920" t="11773" b="10119"/>
          <a:stretch/>
        </p:blipFill>
        <p:spPr>
          <a:xfrm>
            <a:off x="3659305" y="3715019"/>
            <a:ext cx="1792252" cy="1457024"/>
          </a:xfrm>
          <a:prstGeom prst="rect">
            <a:avLst/>
          </a:prstGeom>
        </p:spPr>
      </p:pic>
      <p:sp>
        <p:nvSpPr>
          <p:cNvPr id="8" name="TextBox 7">
            <a:extLst>
              <a:ext uri="{FF2B5EF4-FFF2-40B4-BE49-F238E27FC236}">
                <a16:creationId xmlns:a16="http://schemas.microsoft.com/office/drawing/2014/main" id="{AE8DAE42-6E00-A4D6-4412-9DA7A7ACDB66}"/>
              </a:ext>
            </a:extLst>
          </p:cNvPr>
          <p:cNvSpPr txBox="1"/>
          <p:nvPr/>
        </p:nvSpPr>
        <p:spPr>
          <a:xfrm>
            <a:off x="5491413" y="4072297"/>
            <a:ext cx="58153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Limited knowledge </a:t>
            </a:r>
            <a:r>
              <a:rPr lang="en-US">
                <a:ea typeface="+mn-lt"/>
                <a:cs typeface="+mn-lt"/>
              </a:rPr>
              <a:t>of </a:t>
            </a:r>
            <a:r>
              <a:rPr lang="en-US" b="1">
                <a:solidFill>
                  <a:srgbClr val="269A5D"/>
                </a:solidFill>
                <a:ea typeface="+mn-lt"/>
                <a:cs typeface="+mn-lt"/>
              </a:rPr>
              <a:t>future infrastructure </a:t>
            </a:r>
          </a:p>
          <a:p>
            <a:r>
              <a:rPr lang="en-US">
                <a:ea typeface="+mn-lt"/>
                <a:cs typeface="+mn-lt"/>
              </a:rPr>
              <a:t>(upcoming public transport plans are not published)</a:t>
            </a:r>
            <a:endParaRPr lang="en-US"/>
          </a:p>
        </p:txBody>
      </p:sp>
      <p:pic>
        <p:nvPicPr>
          <p:cNvPr id="9" name="Picture 8" descr="Api - Free computer icons">
            <a:extLst>
              <a:ext uri="{FF2B5EF4-FFF2-40B4-BE49-F238E27FC236}">
                <a16:creationId xmlns:a16="http://schemas.microsoft.com/office/drawing/2014/main" id="{5844B67A-59E8-AA8A-EF1B-D7E695BA52B7}"/>
              </a:ext>
            </a:extLst>
          </p:cNvPr>
          <p:cNvPicPr>
            <a:picLocks noChangeAspect="1"/>
          </p:cNvPicPr>
          <p:nvPr/>
        </p:nvPicPr>
        <p:blipFill>
          <a:blip r:embed="rId4"/>
          <a:stretch>
            <a:fillRect/>
          </a:stretch>
        </p:blipFill>
        <p:spPr>
          <a:xfrm>
            <a:off x="10313175" y="4940418"/>
            <a:ext cx="1042388" cy="1050570"/>
          </a:xfrm>
          <a:prstGeom prst="rect">
            <a:avLst/>
          </a:prstGeom>
        </p:spPr>
      </p:pic>
      <p:sp>
        <p:nvSpPr>
          <p:cNvPr id="10" name="TextBox 9">
            <a:extLst>
              <a:ext uri="{FF2B5EF4-FFF2-40B4-BE49-F238E27FC236}">
                <a16:creationId xmlns:a16="http://schemas.microsoft.com/office/drawing/2014/main" id="{83887EF3-4D57-E165-BA91-AA8DCEDA5FF4}"/>
              </a:ext>
            </a:extLst>
          </p:cNvPr>
          <p:cNvSpPr txBox="1"/>
          <p:nvPr/>
        </p:nvSpPr>
        <p:spPr>
          <a:xfrm>
            <a:off x="7086579" y="5256445"/>
            <a:ext cx="34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6D1935"/>
                </a:solidFill>
              </a:rPr>
              <a:t>API quota </a:t>
            </a:r>
            <a:r>
              <a:rPr lang="en-US"/>
              <a:t>(</a:t>
            </a:r>
            <a:r>
              <a:rPr lang="en-US" b="1"/>
              <a:t>1000 rows </a:t>
            </a:r>
            <a:r>
              <a:rPr lang="en-US"/>
              <a:t>per day)</a:t>
            </a:r>
          </a:p>
        </p:txBody>
      </p:sp>
      <p:sp>
        <p:nvSpPr>
          <p:cNvPr id="3" name="Date Placeholder 3">
            <a:extLst>
              <a:ext uri="{FF2B5EF4-FFF2-40B4-BE49-F238E27FC236}">
                <a16:creationId xmlns:a16="http://schemas.microsoft.com/office/drawing/2014/main" id="{FADFDEFB-E3A6-390F-82A9-A643152E4DCC}"/>
              </a:ext>
            </a:extLst>
          </p:cNvPr>
          <p:cNvSpPr>
            <a:spLocks noGrp="1"/>
          </p:cNvSpPr>
          <p:nvPr>
            <p:ph type="dt" sz="half" idx="10"/>
          </p:nvPr>
        </p:nvSpPr>
        <p:spPr>
          <a:xfrm>
            <a:off x="838200" y="6356350"/>
            <a:ext cx="2743200" cy="365125"/>
          </a:xfrm>
        </p:spPr>
        <p:txBody>
          <a:bodyPr/>
          <a:lstStyle/>
          <a:p>
            <a:r>
              <a:rPr lang="en-US"/>
              <a:t>2023</a:t>
            </a:r>
          </a:p>
        </p:txBody>
      </p:sp>
      <p:sp>
        <p:nvSpPr>
          <p:cNvPr id="13" name="Footer Placeholder 4">
            <a:extLst>
              <a:ext uri="{FF2B5EF4-FFF2-40B4-BE49-F238E27FC236}">
                <a16:creationId xmlns:a16="http://schemas.microsoft.com/office/drawing/2014/main" id="{F3F67B93-52D5-E0EA-47BB-9249A0036E9A}"/>
              </a:ext>
            </a:extLst>
          </p:cNvPr>
          <p:cNvSpPr>
            <a:spLocks noGrp="1"/>
          </p:cNvSpPr>
          <p:nvPr>
            <p:ph type="ftr" sz="quarter" idx="11"/>
          </p:nvPr>
        </p:nvSpPr>
        <p:spPr>
          <a:xfrm>
            <a:off x="4038600" y="6356350"/>
            <a:ext cx="4114800" cy="365125"/>
          </a:xfrm>
        </p:spPr>
        <p:txBody>
          <a:bodyPr/>
          <a:lstStyle/>
          <a:p>
            <a:r>
              <a:rPr lang="en-US"/>
              <a:t>Suburban Dreams: The Rise of the Rental Market</a:t>
            </a:r>
          </a:p>
        </p:txBody>
      </p:sp>
      <p:sp>
        <p:nvSpPr>
          <p:cNvPr id="14" name="Slide Number Placeholder 5">
            <a:extLst>
              <a:ext uri="{FF2B5EF4-FFF2-40B4-BE49-F238E27FC236}">
                <a16:creationId xmlns:a16="http://schemas.microsoft.com/office/drawing/2014/main" id="{D98CA4BF-62A4-15D1-CBEE-E05BF4968A0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a:p>
        </p:txBody>
      </p:sp>
      <p:pic>
        <p:nvPicPr>
          <p:cNvPr id="4" name="Picture 3">
            <a:extLst>
              <a:ext uri="{FF2B5EF4-FFF2-40B4-BE49-F238E27FC236}">
                <a16:creationId xmlns:a16="http://schemas.microsoft.com/office/drawing/2014/main" id="{FD3C3646-74A6-46DD-E06A-CFB3DEED34D7}"/>
              </a:ext>
            </a:extLst>
          </p:cNvPr>
          <p:cNvPicPr>
            <a:picLocks noChangeAspect="1"/>
          </p:cNvPicPr>
          <p:nvPr/>
        </p:nvPicPr>
        <p:blipFill rotWithShape="1">
          <a:blip r:embed="rId5"/>
          <a:srcRect l="24425" t="15018" r="23266" b="31802"/>
          <a:stretch/>
        </p:blipFill>
        <p:spPr>
          <a:xfrm>
            <a:off x="5204148" y="1373156"/>
            <a:ext cx="1239450" cy="1260088"/>
          </a:xfrm>
          <a:prstGeom prst="rect">
            <a:avLst/>
          </a:prstGeom>
        </p:spPr>
      </p:pic>
      <p:sp>
        <p:nvSpPr>
          <p:cNvPr id="5" name="TextBox 4">
            <a:extLst>
              <a:ext uri="{FF2B5EF4-FFF2-40B4-BE49-F238E27FC236}">
                <a16:creationId xmlns:a16="http://schemas.microsoft.com/office/drawing/2014/main" id="{C4389AD1-E685-45F4-1791-123741515E25}"/>
              </a:ext>
            </a:extLst>
          </p:cNvPr>
          <p:cNvSpPr txBox="1"/>
          <p:nvPr/>
        </p:nvSpPr>
        <p:spPr>
          <a:xfrm>
            <a:off x="6503982" y="1665514"/>
            <a:ext cx="45719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Some </a:t>
            </a:r>
            <a:r>
              <a:rPr lang="en-US" b="1">
                <a:solidFill>
                  <a:srgbClr val="1BB0BB"/>
                </a:solidFill>
                <a:ea typeface="+mn-lt"/>
                <a:cs typeface="+mn-lt"/>
              </a:rPr>
              <a:t>datasets/features unable to be used </a:t>
            </a:r>
            <a:r>
              <a:rPr lang="en-US">
                <a:ea typeface="+mn-lt"/>
                <a:cs typeface="+mn-lt"/>
              </a:rPr>
              <a:t>due to </a:t>
            </a:r>
            <a:r>
              <a:rPr lang="en-US" b="1">
                <a:ea typeface="+mn-lt"/>
                <a:cs typeface="+mn-lt"/>
              </a:rPr>
              <a:t>missing data</a:t>
            </a:r>
            <a:endParaRPr lang="en-US"/>
          </a:p>
        </p:txBody>
      </p:sp>
      <p:pic>
        <p:nvPicPr>
          <p:cNvPr id="6" name="Picture 5">
            <a:extLst>
              <a:ext uri="{FF2B5EF4-FFF2-40B4-BE49-F238E27FC236}">
                <a16:creationId xmlns:a16="http://schemas.microsoft.com/office/drawing/2014/main" id="{ED736BD5-B9D4-2938-F581-2451DA08A347}"/>
              </a:ext>
            </a:extLst>
          </p:cNvPr>
          <p:cNvPicPr>
            <a:picLocks noChangeAspect="1"/>
          </p:cNvPicPr>
          <p:nvPr/>
        </p:nvPicPr>
        <p:blipFill rotWithShape="1">
          <a:blip r:embed="rId6"/>
          <a:srcRect l="25215" t="15785" r="28691" b="10513"/>
          <a:stretch/>
        </p:blipFill>
        <p:spPr>
          <a:xfrm>
            <a:off x="10723756" y="2707611"/>
            <a:ext cx="630044" cy="1007408"/>
          </a:xfrm>
          <a:prstGeom prst="rect">
            <a:avLst/>
          </a:prstGeom>
        </p:spPr>
      </p:pic>
      <p:sp>
        <p:nvSpPr>
          <p:cNvPr id="15" name="TextBox 14">
            <a:extLst>
              <a:ext uri="{FF2B5EF4-FFF2-40B4-BE49-F238E27FC236}">
                <a16:creationId xmlns:a16="http://schemas.microsoft.com/office/drawing/2014/main" id="{03A9ACC7-D03A-C161-FE62-2059C83D6AEE}"/>
              </a:ext>
            </a:extLst>
          </p:cNvPr>
          <p:cNvSpPr txBox="1"/>
          <p:nvPr/>
        </p:nvSpPr>
        <p:spPr>
          <a:xfrm>
            <a:off x="4936335" y="2888149"/>
            <a:ext cx="58447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Insufficient time</a:t>
            </a:r>
            <a:r>
              <a:rPr lang="en-US">
                <a:ea typeface="+mn-lt"/>
                <a:cs typeface="+mn-lt"/>
              </a:rPr>
              <a:t> to explore </a:t>
            </a:r>
            <a:r>
              <a:rPr lang="en-US" b="1">
                <a:solidFill>
                  <a:srgbClr val="CB3323"/>
                </a:solidFill>
                <a:ea typeface="+mn-lt"/>
                <a:cs typeface="+mn-lt"/>
              </a:rPr>
              <a:t>additional datasets/features</a:t>
            </a:r>
          </a:p>
          <a:p>
            <a:r>
              <a:rPr lang="en-US" b="1">
                <a:ea typeface="+mn-lt"/>
                <a:cs typeface="+mn-lt"/>
              </a:rPr>
              <a:t>Insufficient time and data </a:t>
            </a:r>
            <a:r>
              <a:rPr lang="en-US">
                <a:ea typeface="+mn-lt"/>
                <a:cs typeface="+mn-lt"/>
              </a:rPr>
              <a:t>to use more complex models</a:t>
            </a:r>
            <a:endParaRPr lang="en-US"/>
          </a:p>
        </p:txBody>
      </p:sp>
    </p:spTree>
    <p:extLst>
      <p:ext uri="{BB962C8B-B14F-4D97-AF65-F5344CB8AC3E}">
        <p14:creationId xmlns:p14="http://schemas.microsoft.com/office/powerpoint/2010/main" val="685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F5BD439-1DB5-0A3C-F23A-5C8FBF053BF1}"/>
              </a:ext>
            </a:extLst>
          </p:cNvPr>
          <p:cNvSpPr txBox="1">
            <a:spLocks/>
          </p:cNvSpPr>
          <p:nvPr/>
        </p:nvSpPr>
        <p:spPr>
          <a:xfrm>
            <a:off x="640080" y="2872898"/>
            <a:ext cx="4243589" cy="10381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spcAft>
                <a:spcPts val="600"/>
              </a:spcAft>
            </a:pPr>
            <a:r>
              <a:rPr lang="en-US" sz="2800" b="1">
                <a:ea typeface="+mn-ea"/>
                <a:cs typeface="+mn-cs"/>
              </a:rPr>
              <a:t>Final Recommendations</a:t>
            </a:r>
          </a:p>
        </p:txBody>
      </p:sp>
      <p:sp>
        <p:nvSpPr>
          <p:cNvPr id="2" name="Date Placeholder 3">
            <a:extLst>
              <a:ext uri="{FF2B5EF4-FFF2-40B4-BE49-F238E27FC236}">
                <a16:creationId xmlns:a16="http://schemas.microsoft.com/office/drawing/2014/main" id="{D12912F8-1CBB-E3BF-CDCC-C20E8A3B8A57}"/>
              </a:ext>
            </a:extLst>
          </p:cNvPr>
          <p:cNvSpPr>
            <a:spLocks noGrp="1"/>
          </p:cNvSpPr>
          <p:nvPr>
            <p:ph type="dt" sz="half" idx="10"/>
          </p:nvPr>
        </p:nvSpPr>
        <p:spPr>
          <a:xfrm>
            <a:off x="838200" y="6356350"/>
            <a:ext cx="2743200" cy="365125"/>
          </a:xfrm>
        </p:spPr>
        <p:txBody>
          <a:bodyPr/>
          <a:lstStyle/>
          <a:p>
            <a:r>
              <a:rPr lang="en-US" sz="900"/>
              <a:t>2023</a:t>
            </a:r>
          </a:p>
        </p:txBody>
      </p:sp>
      <p:pic>
        <p:nvPicPr>
          <p:cNvPr id="13" name="Picture 12">
            <a:extLst>
              <a:ext uri="{FF2B5EF4-FFF2-40B4-BE49-F238E27FC236}">
                <a16:creationId xmlns:a16="http://schemas.microsoft.com/office/drawing/2014/main" id="{92B237D4-9C52-2148-0972-2A4BCE61CA5E}"/>
              </a:ext>
            </a:extLst>
          </p:cNvPr>
          <p:cNvPicPr>
            <a:picLocks noChangeAspect="1"/>
          </p:cNvPicPr>
          <p:nvPr/>
        </p:nvPicPr>
        <p:blipFill rotWithShape="1">
          <a:blip r:embed="rId3"/>
          <a:srcRect t="10904" b="10904"/>
          <a:stretch/>
        </p:blipFill>
        <p:spPr>
          <a:xfrm>
            <a:off x="5410980"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4">
            <a:extLst>
              <a:ext uri="{FF2B5EF4-FFF2-40B4-BE49-F238E27FC236}">
                <a16:creationId xmlns:a16="http://schemas.microsoft.com/office/drawing/2014/main" id="{5AE3C259-A57F-36DD-ECAF-30A41A4CF384}"/>
              </a:ext>
            </a:extLst>
          </p:cNvPr>
          <p:cNvSpPr>
            <a:spLocks noGrp="1"/>
          </p:cNvSpPr>
          <p:nvPr>
            <p:ph type="ftr" sz="quarter" idx="11"/>
          </p:nvPr>
        </p:nvSpPr>
        <p:spPr>
          <a:xfrm>
            <a:off x="4038600" y="6356350"/>
            <a:ext cx="4114800" cy="365125"/>
          </a:xfrm>
        </p:spPr>
        <p:txBody>
          <a:bodyPr/>
          <a:lstStyle/>
          <a:p>
            <a:r>
              <a:rPr lang="en-US"/>
              <a:t>Suburban Dreams: The Rise of the Rental Market</a:t>
            </a:r>
          </a:p>
        </p:txBody>
      </p:sp>
      <p:sp>
        <p:nvSpPr>
          <p:cNvPr id="7" name="Slide Number Placeholder 5">
            <a:extLst>
              <a:ext uri="{FF2B5EF4-FFF2-40B4-BE49-F238E27FC236}">
                <a16:creationId xmlns:a16="http://schemas.microsoft.com/office/drawing/2014/main" id="{8AFF54E9-D12D-0B79-D4CD-E65720A71B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a:p>
        </p:txBody>
      </p:sp>
    </p:spTree>
    <p:extLst>
      <p:ext uri="{BB962C8B-B14F-4D97-AF65-F5344CB8AC3E}">
        <p14:creationId xmlns:p14="http://schemas.microsoft.com/office/powerpoint/2010/main" val="1391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FINAL RECOMMENDATIONS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25</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480871" y="1565413"/>
            <a:ext cx="6493233" cy="2748445"/>
          </a:xfrm>
          <a:prstGeom prst="rect">
            <a:avLst/>
          </a:prstGeom>
          <a:noFill/>
        </p:spPr>
        <p:txBody>
          <a:bodyPr wrap="square" lIns="91440" tIns="45720" rIns="91440" bIns="45720" anchor="t">
            <a:spAutoFit/>
          </a:bodyPr>
          <a:lstStyle/>
          <a:p>
            <a:r>
              <a:rPr lang="en-US" b="1" u="sng">
                <a:solidFill>
                  <a:srgbClr val="1BB0BB"/>
                </a:solidFill>
                <a:latin typeface="+mj-lt"/>
              </a:rPr>
              <a:t>Significant</a:t>
            </a:r>
            <a:r>
              <a:rPr lang="en-US" b="1"/>
              <a:t> </a:t>
            </a:r>
            <a:r>
              <a:rPr lang="en-US" b="1" u="sng">
                <a:solidFill>
                  <a:srgbClr val="1BB0BB"/>
                </a:solidFill>
                <a:latin typeface="+mj-lt"/>
              </a:rPr>
              <a:t>factors in predicting rental price:</a:t>
            </a:r>
          </a:p>
          <a:p>
            <a:pPr marL="57150">
              <a:lnSpc>
                <a:spcPct val="90000"/>
              </a:lnSpc>
              <a:spcAft>
                <a:spcPts val="600"/>
              </a:spcAft>
            </a:pPr>
            <a:r>
              <a:rPr lang="en-US"/>
              <a:t>Distance to CBD		Postcode</a:t>
            </a:r>
          </a:p>
          <a:p>
            <a:pPr marL="57150">
              <a:lnSpc>
                <a:spcPct val="90000"/>
              </a:lnSpc>
              <a:spcAft>
                <a:spcPts val="600"/>
              </a:spcAft>
            </a:pPr>
            <a:r>
              <a:rPr lang="en-US"/>
              <a:t>No. of Bedrooms		Income</a:t>
            </a:r>
          </a:p>
          <a:p>
            <a:pPr marL="57150">
              <a:lnSpc>
                <a:spcPct val="90000"/>
              </a:lnSpc>
              <a:spcAft>
                <a:spcPts val="600"/>
              </a:spcAft>
            </a:pPr>
            <a:r>
              <a:rPr lang="en-US" b="1" u="sng">
                <a:solidFill>
                  <a:srgbClr val="1BB0BB"/>
                </a:solidFill>
              </a:rPr>
              <a:t>Recommendations:</a:t>
            </a:r>
            <a:endParaRPr lang="en-US"/>
          </a:p>
          <a:p>
            <a:pPr marL="57150">
              <a:lnSpc>
                <a:spcPct val="90000"/>
              </a:lnSpc>
              <a:spcAft>
                <a:spcPts val="600"/>
              </a:spcAft>
            </a:pPr>
            <a:r>
              <a:rPr lang="en-US"/>
              <a:t>When </a:t>
            </a:r>
            <a:r>
              <a:rPr lang="en-US" b="1"/>
              <a:t>client is leasing </a:t>
            </a:r>
            <a:r>
              <a:rPr lang="en-US"/>
              <a:t>property:</a:t>
            </a:r>
          </a:p>
          <a:p>
            <a:pPr marL="342900" indent="-285750">
              <a:lnSpc>
                <a:spcPct val="90000"/>
              </a:lnSpc>
              <a:spcAft>
                <a:spcPts val="600"/>
              </a:spcAft>
              <a:buFont typeface="Arial" panose="020B0604020202020204" pitchFamily="34" charset="0"/>
              <a:buChar char="•"/>
            </a:pPr>
            <a:r>
              <a:rPr lang="en-US"/>
              <a:t>Predict possible demographics of interested parties based on first 3 factors</a:t>
            </a:r>
          </a:p>
          <a:p>
            <a:pPr marL="342900" indent="-285750">
              <a:lnSpc>
                <a:spcPct val="90000"/>
              </a:lnSpc>
              <a:spcAft>
                <a:spcPts val="600"/>
              </a:spcAft>
              <a:buFont typeface="Arial" panose="020B0604020202020204" pitchFamily="34" charset="0"/>
              <a:buChar char="•"/>
            </a:pPr>
            <a:r>
              <a:rPr lang="en-US"/>
              <a:t>Determine weekly rent price based on possible interested demographics</a:t>
            </a:r>
          </a:p>
        </p:txBody>
      </p:sp>
      <p:sp>
        <p:nvSpPr>
          <p:cNvPr id="7" name="TextBox 6">
            <a:extLst>
              <a:ext uri="{FF2B5EF4-FFF2-40B4-BE49-F238E27FC236}">
                <a16:creationId xmlns:a16="http://schemas.microsoft.com/office/drawing/2014/main" id="{5EF8E791-F842-8A69-7EFC-3DD9B80660B3}"/>
              </a:ext>
            </a:extLst>
          </p:cNvPr>
          <p:cNvSpPr txBox="1"/>
          <p:nvPr/>
        </p:nvSpPr>
        <p:spPr>
          <a:xfrm>
            <a:off x="7221147" y="1565413"/>
            <a:ext cx="4489981" cy="4552015"/>
          </a:xfrm>
          <a:prstGeom prst="rect">
            <a:avLst/>
          </a:prstGeom>
          <a:noFill/>
        </p:spPr>
        <p:txBody>
          <a:bodyPr wrap="square" lIns="91440" tIns="45720" rIns="91440" bIns="45720" anchor="t">
            <a:spAutoFit/>
          </a:bodyPr>
          <a:lstStyle/>
          <a:p>
            <a:r>
              <a:rPr lang="en-US" b="1" u="sng">
                <a:solidFill>
                  <a:srgbClr val="269A5D"/>
                </a:solidFill>
                <a:latin typeface="+mj-lt"/>
              </a:rPr>
              <a:t>Top 3 suburbs by growth:</a:t>
            </a:r>
          </a:p>
          <a:p>
            <a:pPr marL="285750" indent="-228600">
              <a:lnSpc>
                <a:spcPct val="90000"/>
              </a:lnSpc>
              <a:spcAft>
                <a:spcPts val="600"/>
              </a:spcAft>
              <a:buFont typeface="Arial" panose="020B0604020202020204" pitchFamily="34" charset="0"/>
              <a:buChar char="•"/>
            </a:pPr>
            <a:r>
              <a:rPr lang="en-US" u="sng"/>
              <a:t>House</a:t>
            </a:r>
            <a:r>
              <a:rPr lang="en-US"/>
              <a:t>: Docklands, Nhill, </a:t>
            </a:r>
            <a:r>
              <a:rPr lang="en-US" err="1"/>
              <a:t>Meeniyan</a:t>
            </a:r>
            <a:endParaRPr lang="en-US"/>
          </a:p>
          <a:p>
            <a:pPr marL="285750" indent="-228600">
              <a:lnSpc>
                <a:spcPct val="90000"/>
              </a:lnSpc>
              <a:spcAft>
                <a:spcPts val="600"/>
              </a:spcAft>
              <a:buFont typeface="Arial" panose="020B0604020202020204" pitchFamily="34" charset="0"/>
              <a:buChar char="•"/>
            </a:pPr>
            <a:r>
              <a:rPr lang="en-US" u="sng"/>
              <a:t>Apartment</a:t>
            </a:r>
            <a:r>
              <a:rPr lang="en-US"/>
              <a:t>: Portland, Burwood, Box Hill</a:t>
            </a:r>
          </a:p>
          <a:p>
            <a:pPr marL="285750" indent="-228600">
              <a:lnSpc>
                <a:spcPct val="90000"/>
              </a:lnSpc>
              <a:spcAft>
                <a:spcPts val="600"/>
              </a:spcAft>
              <a:buFont typeface="Arial" panose="020B0604020202020204" pitchFamily="34" charset="0"/>
              <a:buChar char="•"/>
            </a:pPr>
            <a:r>
              <a:rPr lang="en-US" u="sng"/>
              <a:t>Townhouse</a:t>
            </a:r>
            <a:r>
              <a:rPr lang="en-US"/>
              <a:t>: Elwood, Dandenong, Oakleigh South</a:t>
            </a:r>
          </a:p>
          <a:p>
            <a:pPr marL="57150">
              <a:lnSpc>
                <a:spcPct val="90000"/>
              </a:lnSpc>
              <a:spcAft>
                <a:spcPts val="600"/>
              </a:spcAft>
            </a:pPr>
            <a:r>
              <a:rPr lang="en-US" b="1" u="sng">
                <a:solidFill>
                  <a:srgbClr val="269A5D"/>
                </a:solidFill>
              </a:rPr>
              <a:t>Recommendations:</a:t>
            </a:r>
          </a:p>
          <a:p>
            <a:pPr marL="57150">
              <a:lnSpc>
                <a:spcPct val="90000"/>
              </a:lnSpc>
              <a:spcAft>
                <a:spcPts val="600"/>
              </a:spcAft>
            </a:pPr>
            <a:r>
              <a:rPr lang="en-US"/>
              <a:t>For </a:t>
            </a:r>
            <a:r>
              <a:rPr lang="en-US" b="1"/>
              <a:t>investors</a:t>
            </a:r>
            <a:r>
              <a:rPr lang="en-US"/>
              <a:t>: </a:t>
            </a:r>
          </a:p>
          <a:p>
            <a:pPr marL="342900" indent="-285750">
              <a:lnSpc>
                <a:spcPct val="90000"/>
              </a:lnSpc>
              <a:spcAft>
                <a:spcPts val="600"/>
              </a:spcAft>
              <a:buFont typeface="Arial" panose="020B0604020202020204" pitchFamily="34" charset="0"/>
              <a:buChar char="•"/>
            </a:pPr>
            <a:r>
              <a:rPr lang="en-US"/>
              <a:t>Most profitable to invest in houses and apartments in the aforementioned suburbs</a:t>
            </a:r>
          </a:p>
          <a:p>
            <a:pPr marL="57150">
              <a:lnSpc>
                <a:spcPct val="90000"/>
              </a:lnSpc>
              <a:spcAft>
                <a:spcPts val="600"/>
              </a:spcAft>
            </a:pPr>
            <a:r>
              <a:rPr lang="en-US"/>
              <a:t>For </a:t>
            </a:r>
            <a:r>
              <a:rPr lang="en-US" b="1"/>
              <a:t>clients living in the above suburbs </a:t>
            </a:r>
            <a:r>
              <a:rPr lang="en-US"/>
              <a:t>and </a:t>
            </a:r>
            <a:r>
              <a:rPr lang="en-US" b="1"/>
              <a:t>planning to sell</a:t>
            </a:r>
            <a:r>
              <a:rPr lang="en-US"/>
              <a:t>:</a:t>
            </a:r>
          </a:p>
          <a:p>
            <a:pPr marL="342900" indent="-285750">
              <a:lnSpc>
                <a:spcPct val="90000"/>
              </a:lnSpc>
              <a:spcAft>
                <a:spcPts val="600"/>
              </a:spcAft>
              <a:buFont typeface="Arial" panose="020B0604020202020204" pitchFamily="34" charset="0"/>
              <a:buChar char="•"/>
            </a:pPr>
            <a:r>
              <a:rPr lang="en-US"/>
              <a:t>Delay selling property (if possible)</a:t>
            </a:r>
          </a:p>
          <a:p>
            <a:pPr marL="342900" indent="-285750">
              <a:lnSpc>
                <a:spcPct val="90000"/>
              </a:lnSpc>
              <a:spcAft>
                <a:spcPts val="600"/>
              </a:spcAft>
              <a:buFont typeface="Arial" panose="020B0604020202020204" pitchFamily="34" charset="0"/>
              <a:buChar char="•"/>
            </a:pPr>
            <a:r>
              <a:rPr lang="en-US"/>
              <a:t>Rent out property instead</a:t>
            </a:r>
          </a:p>
          <a:p>
            <a:pPr marL="57150">
              <a:lnSpc>
                <a:spcPct val="90000"/>
              </a:lnSpc>
              <a:spcAft>
                <a:spcPts val="600"/>
              </a:spcAft>
            </a:pPr>
            <a:endParaRPr lang="en-US"/>
          </a:p>
        </p:txBody>
      </p:sp>
      <p:sp>
        <p:nvSpPr>
          <p:cNvPr id="9" name="TextBox 8">
            <a:extLst>
              <a:ext uri="{FF2B5EF4-FFF2-40B4-BE49-F238E27FC236}">
                <a16:creationId xmlns:a16="http://schemas.microsoft.com/office/drawing/2014/main" id="{603A29D7-105D-B515-0774-86AEF895ABCE}"/>
              </a:ext>
            </a:extLst>
          </p:cNvPr>
          <p:cNvSpPr txBox="1"/>
          <p:nvPr/>
        </p:nvSpPr>
        <p:spPr>
          <a:xfrm>
            <a:off x="480871" y="4424657"/>
            <a:ext cx="6688241" cy="1769715"/>
          </a:xfrm>
          <a:prstGeom prst="rect">
            <a:avLst/>
          </a:prstGeom>
          <a:noFill/>
        </p:spPr>
        <p:txBody>
          <a:bodyPr wrap="square" lIns="91440" tIns="45720" rIns="91440" bIns="45720" anchor="t">
            <a:spAutoFit/>
          </a:bodyPr>
          <a:lstStyle/>
          <a:p>
            <a:r>
              <a:rPr lang="en-US" b="1" u="sng">
                <a:solidFill>
                  <a:srgbClr val="CB3323"/>
                </a:solidFill>
                <a:latin typeface="+mj-lt"/>
              </a:rPr>
              <a:t>Affordability and </a:t>
            </a:r>
            <a:r>
              <a:rPr lang="en-US" b="1" u="sng" err="1">
                <a:solidFill>
                  <a:srgbClr val="CB3323"/>
                </a:solidFill>
                <a:latin typeface="+mj-lt"/>
              </a:rPr>
              <a:t>Liveability</a:t>
            </a:r>
            <a:r>
              <a:rPr lang="en-US" b="1" u="sng">
                <a:solidFill>
                  <a:srgbClr val="CB3323"/>
                </a:solidFill>
                <a:latin typeface="+mj-lt"/>
              </a:rPr>
              <a:t> Recommendations:</a:t>
            </a:r>
          </a:p>
          <a:p>
            <a:pPr marL="57150">
              <a:lnSpc>
                <a:spcPct val="90000"/>
              </a:lnSpc>
              <a:spcAft>
                <a:spcPts val="600"/>
              </a:spcAft>
            </a:pPr>
            <a:r>
              <a:rPr lang="en-US"/>
              <a:t>When </a:t>
            </a:r>
            <a:r>
              <a:rPr lang="en-US" b="1"/>
              <a:t>client is leasing</a:t>
            </a:r>
            <a:r>
              <a:rPr lang="en-US"/>
              <a:t> property:</a:t>
            </a:r>
          </a:p>
          <a:p>
            <a:pPr marL="285750" indent="-228600">
              <a:lnSpc>
                <a:spcPct val="90000"/>
              </a:lnSpc>
              <a:spcAft>
                <a:spcPts val="600"/>
              </a:spcAft>
              <a:buFont typeface="Arial" panose="020B0604020202020204" pitchFamily="34" charset="0"/>
              <a:buChar char="•"/>
            </a:pPr>
            <a:r>
              <a:rPr lang="en-US"/>
              <a:t>Rental prices in Hawthorn, Essendon and </a:t>
            </a:r>
            <a:r>
              <a:rPr lang="en-US" err="1"/>
              <a:t>Footscray</a:t>
            </a:r>
            <a:r>
              <a:rPr lang="en-US"/>
              <a:t> should be revised and brought in line with current market conditions</a:t>
            </a:r>
          </a:p>
          <a:p>
            <a:pPr marL="285750" indent="-228600">
              <a:lnSpc>
                <a:spcPct val="90000"/>
              </a:lnSpc>
              <a:spcAft>
                <a:spcPts val="600"/>
              </a:spcAft>
              <a:buFont typeface="Arial" panose="020B0604020202020204" pitchFamily="34" charset="0"/>
              <a:buChar char="•"/>
            </a:pPr>
            <a:r>
              <a:rPr lang="en-US"/>
              <a:t>Camberwell and Reservoir rent should not be lifted, at risk of renters looking elsewhere</a:t>
            </a:r>
          </a:p>
        </p:txBody>
      </p:sp>
    </p:spTree>
    <p:extLst>
      <p:ext uri="{BB962C8B-B14F-4D97-AF65-F5344CB8AC3E}">
        <p14:creationId xmlns:p14="http://schemas.microsoft.com/office/powerpoint/2010/main" val="12483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FEASIBILITY OF PROJECT</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26</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4801314"/>
          </a:xfrm>
          <a:prstGeom prst="rect">
            <a:avLst/>
          </a:prstGeom>
          <a:noFill/>
        </p:spPr>
        <p:txBody>
          <a:bodyPr wrap="square" lIns="91440" tIns="45720" rIns="91440" bIns="45720" anchor="t">
            <a:spAutoFit/>
          </a:bodyPr>
          <a:lstStyle/>
          <a:p>
            <a:r>
              <a:rPr lang="en-AU" b="1" u="sng">
                <a:solidFill>
                  <a:srgbClr val="CB3323"/>
                </a:solidFill>
                <a:latin typeface="+mj-lt"/>
              </a:rPr>
              <a:t>CURRENT VALUE PRODUCED</a:t>
            </a:r>
            <a:r>
              <a:rPr lang="en-AU">
                <a:solidFill>
                  <a:srgbClr val="CB3323"/>
                </a:solidFill>
                <a:latin typeface="+mj-lt"/>
              </a:rPr>
              <a:t> (within 6 weeks)</a:t>
            </a:r>
            <a:endParaRPr lang="en-AU" b="1" u="sng">
              <a:solidFill>
                <a:srgbClr val="CB3323"/>
              </a:solidFill>
              <a:latin typeface="+mj-lt"/>
            </a:endParaRPr>
          </a:p>
          <a:p>
            <a:r>
              <a:rPr lang="en-AU" b="1" i="1">
                <a:solidFill>
                  <a:srgbClr val="000000"/>
                </a:solidFill>
                <a:latin typeface="+mj-lt"/>
                <a:cs typeface="Arial"/>
              </a:rPr>
              <a:t>Insights</a:t>
            </a:r>
            <a:endParaRPr lang="en-AU">
              <a:solidFill>
                <a:srgbClr val="000000"/>
              </a:solidFill>
              <a:latin typeface="+mj-lt"/>
              <a:cs typeface="Arial"/>
            </a:endParaRPr>
          </a:p>
          <a:p>
            <a:pPr marL="285750" indent="-285750">
              <a:buFont typeface="Arial,Sans-Serif"/>
              <a:buChar char="•"/>
            </a:pPr>
            <a:r>
              <a:rPr lang="en-AU">
                <a:solidFill>
                  <a:srgbClr val="000000"/>
                </a:solidFill>
                <a:latin typeface="+mj-lt"/>
                <a:cs typeface="Arial"/>
              </a:rPr>
              <a:t>Understand determining factors of rental price </a:t>
            </a:r>
            <a:endParaRPr lang="en-AU"/>
          </a:p>
          <a:p>
            <a:pPr marL="285750" indent="-285750">
              <a:buFont typeface="Arial,Sans-Serif"/>
              <a:buChar char="•"/>
            </a:pPr>
            <a:r>
              <a:rPr lang="en-AU">
                <a:latin typeface="+mj-lt"/>
                <a:cs typeface="Arial"/>
              </a:rPr>
              <a:t>Suburbs rising in price and potential reasons</a:t>
            </a:r>
          </a:p>
          <a:p>
            <a:pPr marL="285750" indent="-285750">
              <a:buFont typeface="Arial,Sans-Serif"/>
              <a:buChar char="•"/>
            </a:pPr>
            <a:r>
              <a:rPr lang="en-AU">
                <a:solidFill>
                  <a:srgbClr val="000000"/>
                </a:solidFill>
                <a:latin typeface="+mj-lt"/>
                <a:cs typeface="Arial"/>
              </a:rPr>
              <a:t>Most liveable and affordable suburbs</a:t>
            </a:r>
          </a:p>
          <a:p>
            <a:pPr>
              <a:buFont typeface="Arial,Sans-Serif"/>
            </a:pPr>
            <a:r>
              <a:rPr lang="en-AU" b="1" i="1">
                <a:solidFill>
                  <a:srgbClr val="000000"/>
                </a:solidFill>
                <a:latin typeface="+mj-lt"/>
                <a:cs typeface="Arial"/>
              </a:rPr>
              <a:t>Quality of Model</a:t>
            </a:r>
          </a:p>
          <a:p>
            <a:pPr marL="285750" indent="-285750">
              <a:buFont typeface="Arial" panose="020B0604020202020204" pitchFamily="34" charset="0"/>
              <a:buChar char="•"/>
            </a:pPr>
            <a:r>
              <a:rPr lang="en-AU">
                <a:solidFill>
                  <a:srgbClr val="000000"/>
                </a:solidFill>
                <a:latin typeface="+mj-lt"/>
                <a:cs typeface="Arial"/>
              </a:rPr>
              <a:t>Performing well (low error), despite simplicity of model</a:t>
            </a:r>
          </a:p>
          <a:p>
            <a:endParaRPr lang="en-AU" b="1" u="sng">
              <a:solidFill>
                <a:srgbClr val="1BB0BB"/>
              </a:solidFill>
              <a:latin typeface="+mj-lt"/>
            </a:endParaRPr>
          </a:p>
          <a:p>
            <a:r>
              <a:rPr lang="en-AU" b="1" u="sng">
                <a:solidFill>
                  <a:srgbClr val="1BB0BB"/>
                </a:solidFill>
                <a:latin typeface="+mj-lt"/>
              </a:rPr>
              <a:t>POTENTIAL VALUE FOR FUTURE EXPLORATION</a:t>
            </a:r>
            <a:r>
              <a:rPr lang="en-AU">
                <a:solidFill>
                  <a:srgbClr val="1BB0BB"/>
                </a:solidFill>
                <a:latin typeface="+mj-lt"/>
              </a:rPr>
              <a:t> (total project length ~ 3-4 months)</a:t>
            </a:r>
            <a:endParaRPr lang="en-AU" b="1" u="sng">
              <a:solidFill>
                <a:srgbClr val="1BB0BB"/>
              </a:solidFill>
              <a:latin typeface="+mj-lt"/>
            </a:endParaRPr>
          </a:p>
          <a:p>
            <a:r>
              <a:rPr lang="en-AU" b="1" i="1">
                <a:solidFill>
                  <a:srgbClr val="000000"/>
                </a:solidFill>
                <a:latin typeface="+mj-lt"/>
              </a:rPr>
              <a:t>Other Features</a:t>
            </a:r>
          </a:p>
          <a:p>
            <a:pPr marL="285750" indent="-285750">
              <a:buFont typeface="Arial" panose="020B0604020202020204" pitchFamily="34" charset="0"/>
              <a:buChar char="•"/>
            </a:pPr>
            <a:r>
              <a:rPr lang="en-AU">
                <a:latin typeface="+mj-lt"/>
              </a:rPr>
              <a:t>Consider other economic factors: expected future dwellings, expected net immigration, interests rates, gov. incentives </a:t>
            </a:r>
          </a:p>
          <a:p>
            <a:r>
              <a:rPr lang="en-AU" b="1" i="1">
                <a:latin typeface="+mj-lt"/>
              </a:rPr>
              <a:t>Granularity</a:t>
            </a:r>
          </a:p>
          <a:p>
            <a:pPr marL="285750" indent="-285750">
              <a:buFont typeface="Arial"/>
              <a:buChar char="•"/>
            </a:pPr>
            <a:r>
              <a:rPr lang="en-AU">
                <a:ea typeface="+mn-lt"/>
                <a:cs typeface="+mn-lt"/>
              </a:rPr>
              <a:t>Instead of using affordability based on average income, divide population into different categories by income, then determine affordability for each of these groups </a:t>
            </a:r>
          </a:p>
          <a:p>
            <a:r>
              <a:rPr lang="en-AU" b="1" i="1">
                <a:latin typeface="+mj-lt"/>
              </a:rPr>
              <a:t>Model Choice</a:t>
            </a:r>
            <a:endParaRPr lang="en-AU">
              <a:latin typeface="+mj-lt"/>
            </a:endParaRPr>
          </a:p>
          <a:p>
            <a:pPr marL="285750" indent="-285750">
              <a:buFont typeface="Arial" panose="020B0604020202020204" pitchFamily="34" charset="0"/>
              <a:buChar char="•"/>
            </a:pPr>
            <a:r>
              <a:rPr lang="en-AU">
                <a:latin typeface="+mj-lt"/>
              </a:rPr>
              <a:t>Deep Learning Time Series forecasting: Transformer-based models (</a:t>
            </a:r>
            <a:r>
              <a:rPr lang="en-AU" err="1">
                <a:latin typeface="+mj-lt"/>
              </a:rPr>
              <a:t>eg.</a:t>
            </a:r>
            <a:r>
              <a:rPr lang="en-AU">
                <a:latin typeface="+mj-lt"/>
              </a:rPr>
              <a:t> </a:t>
            </a:r>
            <a:r>
              <a:rPr lang="en-AU" err="1">
                <a:latin typeface="+mj-lt"/>
              </a:rPr>
              <a:t>Autoformer</a:t>
            </a:r>
            <a:r>
              <a:rPr lang="en-AU">
                <a:latin typeface="+mj-lt"/>
              </a:rPr>
              <a:t>, N-BEATS)</a:t>
            </a:r>
          </a:p>
        </p:txBody>
      </p:sp>
    </p:spTree>
    <p:extLst>
      <p:ext uri="{BB962C8B-B14F-4D97-AF65-F5344CB8AC3E}">
        <p14:creationId xmlns:p14="http://schemas.microsoft.com/office/powerpoint/2010/main" val="318426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0" end="10"/>
                                            </p:txEl>
                                          </p:spTgt>
                                        </p:tgtEl>
                                        <p:attrNameLst>
                                          <p:attrName>style.visibility</p:attrName>
                                        </p:attrNameLst>
                                      </p:cBhvr>
                                      <p:to>
                                        <p:strVal val="visible"/>
                                      </p:to>
                                    </p:set>
                                    <p:animEffect transition="in" filter="fade">
                                      <p:cBhvr>
                                        <p:cTn id="40" dur="500"/>
                                        <p:tgtEl>
                                          <p:spTgt spid="8">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animEffect transition="in" filter="fade">
                                      <p:cBhvr>
                                        <p:cTn id="43" dur="500"/>
                                        <p:tgtEl>
                                          <p:spTgt spid="8">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2" end="12"/>
                                            </p:txEl>
                                          </p:spTgt>
                                        </p:tgtEl>
                                        <p:attrNameLst>
                                          <p:attrName>style.visibility</p:attrName>
                                        </p:attrNameLst>
                                      </p:cBhvr>
                                      <p:to>
                                        <p:strVal val="visible"/>
                                      </p:to>
                                    </p:set>
                                    <p:animEffect transition="in" filter="fade">
                                      <p:cBhvr>
                                        <p:cTn id="46" dur="500"/>
                                        <p:tgtEl>
                                          <p:spTgt spid="8">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animEffect transition="in" filter="fade">
                                      <p:cBhvr>
                                        <p:cTn id="49" dur="500"/>
                                        <p:tgtEl>
                                          <p:spTgt spid="8">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4" end="14"/>
                                            </p:txEl>
                                          </p:spTgt>
                                        </p:tgtEl>
                                        <p:attrNameLst>
                                          <p:attrName>style.visibility</p:attrName>
                                        </p:attrNameLst>
                                      </p:cBhvr>
                                      <p:to>
                                        <p:strVal val="visible"/>
                                      </p:to>
                                    </p:set>
                                    <p:animEffect transition="in" filter="fade">
                                      <p:cBhvr>
                                        <p:cTn id="5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215126" y="4506969"/>
            <a:ext cx="2973070" cy="989330"/>
          </a:xfrm>
        </p:spPr>
        <p:txBody>
          <a:bodyPr/>
          <a:lstStyle/>
          <a:p>
            <a:r>
              <a:rPr lang="en-US" b="1">
                <a:solidFill>
                  <a:srgbClr val="00ACA8"/>
                </a:solidFill>
              </a:rPr>
              <a:t>THANK YOU!</a:t>
            </a:r>
          </a:p>
        </p:txBody>
      </p:sp>
    </p:spTree>
    <p:extLst>
      <p:ext uri="{BB962C8B-B14F-4D97-AF65-F5344CB8AC3E}">
        <p14:creationId xmlns:p14="http://schemas.microsoft.com/office/powerpoint/2010/main" val="211659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4F81-8584-29EC-0725-5B22B28511D5}"/>
              </a:ext>
            </a:extLst>
          </p:cNvPr>
          <p:cNvSpPr>
            <a:spLocks noGrp="1"/>
          </p:cNvSpPr>
          <p:nvPr>
            <p:ph type="title"/>
          </p:nvPr>
        </p:nvSpPr>
        <p:spPr>
          <a:xfrm>
            <a:off x="838200" y="514710"/>
            <a:ext cx="5111750" cy="913573"/>
          </a:xfrm>
        </p:spPr>
        <p:txBody>
          <a:bodyPr/>
          <a:lstStyle/>
          <a:p>
            <a:r>
              <a:rPr lang="en-AU" b="1"/>
              <a:t>Forecasting the rental market in Victoria</a:t>
            </a:r>
          </a:p>
        </p:txBody>
      </p:sp>
      <p:sp>
        <p:nvSpPr>
          <p:cNvPr id="3" name="Text Placeholder 2">
            <a:extLst>
              <a:ext uri="{FF2B5EF4-FFF2-40B4-BE49-F238E27FC236}">
                <a16:creationId xmlns:a16="http://schemas.microsoft.com/office/drawing/2014/main" id="{C520C7A6-B988-EDC5-4B52-59F41B893A71}"/>
              </a:ext>
            </a:extLst>
          </p:cNvPr>
          <p:cNvSpPr>
            <a:spLocks noGrp="1"/>
          </p:cNvSpPr>
          <p:nvPr>
            <p:ph type="body" idx="1"/>
          </p:nvPr>
        </p:nvSpPr>
        <p:spPr>
          <a:xfrm>
            <a:off x="838199" y="1639095"/>
            <a:ext cx="6869597" cy="4007265"/>
          </a:xfrm>
        </p:spPr>
        <p:txBody>
          <a:bodyPr>
            <a:normAutofit lnSpcReduction="10000"/>
          </a:bodyPr>
          <a:lstStyle/>
          <a:p>
            <a:r>
              <a:rPr lang="en-AU" sz="1800" b="1" u="sng">
                <a:solidFill>
                  <a:srgbClr val="CB3323"/>
                </a:solidFill>
              </a:rPr>
              <a:t>INTRODUCING THE PROBLEM:</a:t>
            </a:r>
          </a:p>
          <a:p>
            <a:pPr marL="285750" indent="-285750">
              <a:buFont typeface="Arial" panose="020B0604020202020204" pitchFamily="34" charset="0"/>
              <a:buChar char="•"/>
            </a:pPr>
            <a:r>
              <a:rPr lang="en-AU" sz="1800"/>
              <a:t>Ever-increasing cost of living in Australia</a:t>
            </a:r>
          </a:p>
          <a:p>
            <a:pPr marL="285750" indent="-285750">
              <a:buFont typeface="Arial" panose="020B0604020202020204" pitchFamily="34" charset="0"/>
              <a:buChar char="•"/>
            </a:pPr>
            <a:r>
              <a:rPr lang="en-AU" sz="1800"/>
              <a:t>Slowing economic growth</a:t>
            </a:r>
          </a:p>
          <a:p>
            <a:pPr marL="285750" indent="-285750">
              <a:buFont typeface="Arial" panose="020B0604020202020204" pitchFamily="34" charset="0"/>
              <a:buChar char="•"/>
            </a:pPr>
            <a:r>
              <a:rPr lang="en-AU" sz="1800"/>
              <a:t>Rising interest rates</a:t>
            </a:r>
          </a:p>
          <a:p>
            <a:r>
              <a:rPr lang="en-AU" sz="1800" b="1">
                <a:solidFill>
                  <a:srgbClr val="269A5D"/>
                </a:solidFill>
                <a:latin typeface="Calibri Light" panose="020F0302020204030204" pitchFamily="34" charset="0"/>
                <a:cs typeface="Calibri Light" panose="020F0302020204030204" pitchFamily="34" charset="0"/>
              </a:rPr>
              <a:t>→ </a:t>
            </a:r>
            <a:r>
              <a:rPr lang="en-AU" sz="1800" b="1">
                <a:solidFill>
                  <a:srgbClr val="269A5D"/>
                </a:solidFill>
              </a:rPr>
              <a:t>Increasing rental population</a:t>
            </a:r>
          </a:p>
          <a:p>
            <a:endParaRPr lang="en-AU" sz="600"/>
          </a:p>
          <a:p>
            <a:r>
              <a:rPr lang="en-AU" sz="1800" b="1" u="sng">
                <a:solidFill>
                  <a:srgbClr val="CB3323"/>
                </a:solidFill>
              </a:rPr>
              <a:t>KEY QUESTIONS:</a:t>
            </a:r>
            <a:endParaRPr lang="en-AU" sz="1800" u="sng">
              <a:solidFill>
                <a:srgbClr val="CB3323"/>
              </a:solidFill>
            </a:endParaRPr>
          </a:p>
          <a:p>
            <a:r>
              <a:rPr lang="en-AU" sz="1800" b="1">
                <a:solidFill>
                  <a:srgbClr val="2FD4E1"/>
                </a:solidFill>
              </a:rPr>
              <a:t>Q1: </a:t>
            </a:r>
            <a:r>
              <a:rPr lang="en-AU" sz="1800"/>
              <a:t>Most important </a:t>
            </a:r>
            <a:r>
              <a:rPr lang="en-AU" sz="1800" b="1"/>
              <a:t>internal</a:t>
            </a:r>
            <a:r>
              <a:rPr lang="en-AU" sz="1800"/>
              <a:t> and </a:t>
            </a:r>
            <a:r>
              <a:rPr lang="en-AU" sz="1800" b="1"/>
              <a:t>external features</a:t>
            </a:r>
            <a:r>
              <a:rPr lang="en-AU" sz="1800"/>
              <a:t> in predicting </a:t>
            </a:r>
            <a:r>
              <a:rPr lang="en-AU" sz="1800" b="1"/>
              <a:t>rental prices</a:t>
            </a:r>
            <a:r>
              <a:rPr lang="en-AU" sz="1800"/>
              <a:t>?</a:t>
            </a:r>
          </a:p>
          <a:p>
            <a:r>
              <a:rPr lang="en-AU" sz="1800" b="1">
                <a:solidFill>
                  <a:srgbClr val="2FD4E1"/>
                </a:solidFill>
              </a:rPr>
              <a:t>Q2:</a:t>
            </a:r>
            <a:r>
              <a:rPr lang="en-AU" sz="1800">
                <a:solidFill>
                  <a:srgbClr val="2FD4E1"/>
                </a:solidFill>
              </a:rPr>
              <a:t> </a:t>
            </a:r>
            <a:r>
              <a:rPr lang="en-AU" sz="1800" u="sng"/>
              <a:t>Top 10 suburbs</a:t>
            </a:r>
            <a:r>
              <a:rPr lang="en-AU" sz="1800"/>
              <a:t> with </a:t>
            </a:r>
            <a:r>
              <a:rPr lang="en-AU" sz="1800" b="1"/>
              <a:t>highest predicted growth rate</a:t>
            </a:r>
            <a:r>
              <a:rPr lang="en-AU" sz="1800"/>
              <a:t>?</a:t>
            </a:r>
          </a:p>
          <a:p>
            <a:r>
              <a:rPr lang="en-AU" sz="1800" b="1">
                <a:solidFill>
                  <a:srgbClr val="2FD4E1"/>
                </a:solidFill>
              </a:rPr>
              <a:t>Q3:</a:t>
            </a:r>
            <a:r>
              <a:rPr lang="en-AU" sz="1800">
                <a:solidFill>
                  <a:srgbClr val="2FD4E1"/>
                </a:solidFill>
              </a:rPr>
              <a:t> </a:t>
            </a:r>
            <a:r>
              <a:rPr lang="en-AU" sz="1800"/>
              <a:t>Most </a:t>
            </a:r>
            <a:r>
              <a:rPr lang="en-AU" sz="1800" b="1"/>
              <a:t>liveable</a:t>
            </a:r>
            <a:r>
              <a:rPr lang="en-AU" sz="1800"/>
              <a:t> and </a:t>
            </a:r>
            <a:r>
              <a:rPr lang="en-AU" sz="1800" b="1"/>
              <a:t>affordable </a:t>
            </a:r>
            <a:r>
              <a:rPr lang="en-AU" sz="1800" u="sng"/>
              <a:t>suburbs</a:t>
            </a:r>
            <a:r>
              <a:rPr lang="en-AU" sz="1800"/>
              <a:t>?</a:t>
            </a:r>
            <a:endParaRPr lang="en-AU" sz="1800" b="1"/>
          </a:p>
        </p:txBody>
      </p:sp>
      <p:sp>
        <p:nvSpPr>
          <p:cNvPr id="4" name="Date Placeholder 3">
            <a:extLst>
              <a:ext uri="{FF2B5EF4-FFF2-40B4-BE49-F238E27FC236}">
                <a16:creationId xmlns:a16="http://schemas.microsoft.com/office/drawing/2014/main" id="{049D6B53-F9D4-8222-5093-91B43959A1A1}"/>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96C53036-E2F9-812D-A021-808C293810A2}"/>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9BD5E8D3-E3E5-22D5-FDE7-A9A9DDB17964}"/>
              </a:ext>
            </a:extLst>
          </p:cNvPr>
          <p:cNvSpPr>
            <a:spLocks noGrp="1"/>
          </p:cNvSpPr>
          <p:nvPr>
            <p:ph type="sldNum" sz="quarter" idx="12"/>
          </p:nvPr>
        </p:nvSpPr>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257142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345247"/>
            <a:ext cx="10515600" cy="1325563"/>
          </a:xfrm>
        </p:spPr>
        <p:txBody>
          <a:bodyPr/>
          <a:lstStyle/>
          <a:p>
            <a:r>
              <a:rPr lang="en-AU" b="1"/>
              <a:t>PROJECT LOGISTICS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4</a:t>
            </a:fld>
            <a:endParaRPr lang="en-US"/>
          </a:p>
        </p:txBody>
      </p:sp>
      <p:sp>
        <p:nvSpPr>
          <p:cNvPr id="17" name="Text Box 10">
            <a:extLst>
              <a:ext uri="{FF2B5EF4-FFF2-40B4-BE49-F238E27FC236}">
                <a16:creationId xmlns:a16="http://schemas.microsoft.com/office/drawing/2014/main" id="{67768BAC-105C-4952-AE92-BF59A4E26F5E}"/>
              </a:ext>
            </a:extLst>
          </p:cNvPr>
          <p:cNvSpPr txBox="1"/>
          <p:nvPr/>
        </p:nvSpPr>
        <p:spPr>
          <a:xfrm>
            <a:off x="852886" y="5170094"/>
            <a:ext cx="1218615" cy="726453"/>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sz="1600">
                <a:effectLst/>
                <a:latin typeface="Tenorite" panose="00000500000000000000" pitchFamily="2" charset="0"/>
                <a:ea typeface="Calibri" panose="020F0502020204030204" pitchFamily="34" charset="0"/>
                <a:cs typeface="Times New Roman" panose="02020603050405020304" pitchFamily="18" charset="0"/>
              </a:rPr>
              <a:t>Data Acquisition</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9">
            <a:extLst>
              <a:ext uri="{FF2B5EF4-FFF2-40B4-BE49-F238E27FC236}">
                <a16:creationId xmlns:a16="http://schemas.microsoft.com/office/drawing/2014/main" id="{C2805787-940E-4720-8014-7EACF2C34DD2}"/>
              </a:ext>
            </a:extLst>
          </p:cNvPr>
          <p:cNvSpPr txBox="1"/>
          <p:nvPr/>
        </p:nvSpPr>
        <p:spPr>
          <a:xfrm>
            <a:off x="2921374" y="5159741"/>
            <a:ext cx="1583624" cy="709611"/>
          </a:xfrm>
          <a:prstGeom prst="rect">
            <a:avLst/>
          </a:prstGeom>
          <a:solidFill>
            <a:srgbClr val="2FD4E1"/>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mj-lt"/>
                <a:ea typeface="Calibri" panose="020F0502020204030204" pitchFamily="34" charset="0"/>
                <a:cs typeface="Times New Roman" panose="02020603050405020304" pitchFamily="18" charset="0"/>
              </a:rPr>
              <a:t>Preprocessing</a:t>
            </a:r>
          </a:p>
        </p:txBody>
      </p:sp>
      <p:sp>
        <p:nvSpPr>
          <p:cNvPr id="26" name="Text Box 12">
            <a:extLst>
              <a:ext uri="{FF2B5EF4-FFF2-40B4-BE49-F238E27FC236}">
                <a16:creationId xmlns:a16="http://schemas.microsoft.com/office/drawing/2014/main" id="{663A1000-246F-438E-9928-D8233668E1E3}"/>
              </a:ext>
            </a:extLst>
          </p:cNvPr>
          <p:cNvSpPr txBox="1"/>
          <p:nvPr/>
        </p:nvSpPr>
        <p:spPr>
          <a:xfrm>
            <a:off x="5354871" y="5156366"/>
            <a:ext cx="1462684" cy="723342"/>
          </a:xfrm>
          <a:prstGeom prst="rect">
            <a:avLst/>
          </a:prstGeom>
          <a:solidFill>
            <a:srgbClr val="1BB0BB"/>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Analysis &amp; Visualisation</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11">
            <a:extLst>
              <a:ext uri="{FF2B5EF4-FFF2-40B4-BE49-F238E27FC236}">
                <a16:creationId xmlns:a16="http://schemas.microsoft.com/office/drawing/2014/main" id="{03AEDBC3-3988-49D3-B2B4-18A0602B4120}"/>
              </a:ext>
            </a:extLst>
          </p:cNvPr>
          <p:cNvSpPr txBox="1"/>
          <p:nvPr/>
        </p:nvSpPr>
        <p:spPr>
          <a:xfrm>
            <a:off x="7667428" y="5178516"/>
            <a:ext cx="1155623" cy="709611"/>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Machine Learning</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7">
            <a:extLst>
              <a:ext uri="{FF2B5EF4-FFF2-40B4-BE49-F238E27FC236}">
                <a16:creationId xmlns:a16="http://schemas.microsoft.com/office/drawing/2014/main" id="{CD6704AF-EF58-441F-8B12-D9662F0606DD}"/>
              </a:ext>
            </a:extLst>
          </p:cNvPr>
          <p:cNvSpPr txBox="1"/>
          <p:nvPr/>
        </p:nvSpPr>
        <p:spPr>
          <a:xfrm>
            <a:off x="9672924" y="5163431"/>
            <a:ext cx="1583624" cy="709611"/>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Deliverables</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0">
            <a:extLst>
              <a:ext uri="{FF2B5EF4-FFF2-40B4-BE49-F238E27FC236}">
                <a16:creationId xmlns:a16="http://schemas.microsoft.com/office/drawing/2014/main" id="{637D3244-1C92-6590-D9FF-75619AEC3BF5}"/>
              </a:ext>
            </a:extLst>
          </p:cNvPr>
          <p:cNvSpPr txBox="1">
            <a:spLocks noChangeArrowheads="1"/>
          </p:cNvSpPr>
          <p:nvPr/>
        </p:nvSpPr>
        <p:spPr bwMode="auto">
          <a:xfrm>
            <a:off x="601935" y="4160272"/>
            <a:ext cx="1180208"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1</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9" name="Text Box 1">
            <a:extLst>
              <a:ext uri="{FF2B5EF4-FFF2-40B4-BE49-F238E27FC236}">
                <a16:creationId xmlns:a16="http://schemas.microsoft.com/office/drawing/2014/main" id="{963E6985-1F14-CCAF-FC04-9C4A960B62A6}"/>
              </a:ext>
            </a:extLst>
          </p:cNvPr>
          <p:cNvSpPr txBox="1">
            <a:spLocks noChangeArrowheads="1"/>
          </p:cNvSpPr>
          <p:nvPr/>
        </p:nvSpPr>
        <p:spPr bwMode="auto">
          <a:xfrm>
            <a:off x="2222992" y="4160272"/>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2</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0" name="Text Box 6">
            <a:extLst>
              <a:ext uri="{FF2B5EF4-FFF2-40B4-BE49-F238E27FC236}">
                <a16:creationId xmlns:a16="http://schemas.microsoft.com/office/drawing/2014/main" id="{DD152A6C-B5EB-B523-E4DB-4283D79AD557}"/>
              </a:ext>
            </a:extLst>
          </p:cNvPr>
          <p:cNvSpPr txBox="1">
            <a:spLocks noChangeArrowheads="1"/>
          </p:cNvSpPr>
          <p:nvPr/>
        </p:nvSpPr>
        <p:spPr bwMode="auto">
          <a:xfrm>
            <a:off x="3800208" y="4147400"/>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3</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0A45C71-888C-0792-EF04-73DF9AD67D81}"/>
              </a:ext>
            </a:extLst>
          </p:cNvPr>
          <p:cNvSpPr txBox="1">
            <a:spLocks noChangeArrowheads="1"/>
          </p:cNvSpPr>
          <p:nvPr/>
        </p:nvSpPr>
        <p:spPr bwMode="auto">
          <a:xfrm>
            <a:off x="5421264" y="4160272"/>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4</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2" name="Text Box 5">
            <a:extLst>
              <a:ext uri="{FF2B5EF4-FFF2-40B4-BE49-F238E27FC236}">
                <a16:creationId xmlns:a16="http://schemas.microsoft.com/office/drawing/2014/main" id="{796294CF-167A-28D0-BE2D-39A412B1511C}"/>
              </a:ext>
            </a:extLst>
          </p:cNvPr>
          <p:cNvSpPr txBox="1">
            <a:spLocks noChangeArrowheads="1"/>
          </p:cNvSpPr>
          <p:nvPr/>
        </p:nvSpPr>
        <p:spPr bwMode="auto">
          <a:xfrm>
            <a:off x="7043444" y="4160272"/>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5</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3" name="Text Box 3">
            <a:extLst>
              <a:ext uri="{FF2B5EF4-FFF2-40B4-BE49-F238E27FC236}">
                <a16:creationId xmlns:a16="http://schemas.microsoft.com/office/drawing/2014/main" id="{DE5232E2-2B2F-BFD7-8AE8-9D93A2748689}"/>
              </a:ext>
            </a:extLst>
          </p:cNvPr>
          <p:cNvSpPr txBox="1">
            <a:spLocks noChangeArrowheads="1"/>
          </p:cNvSpPr>
          <p:nvPr/>
        </p:nvSpPr>
        <p:spPr bwMode="auto">
          <a:xfrm>
            <a:off x="8665625" y="4160272"/>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6</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4" name="Text Box 4">
            <a:extLst>
              <a:ext uri="{FF2B5EF4-FFF2-40B4-BE49-F238E27FC236}">
                <a16:creationId xmlns:a16="http://schemas.microsoft.com/office/drawing/2014/main" id="{26DCD025-44B2-C40E-BAF4-4691C7929989}"/>
              </a:ext>
            </a:extLst>
          </p:cNvPr>
          <p:cNvSpPr txBox="1">
            <a:spLocks noChangeArrowheads="1"/>
          </p:cNvSpPr>
          <p:nvPr/>
        </p:nvSpPr>
        <p:spPr bwMode="auto">
          <a:xfrm>
            <a:off x="10241716" y="4163447"/>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7</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6" name="Left Brace 15">
            <a:extLst>
              <a:ext uri="{FF2B5EF4-FFF2-40B4-BE49-F238E27FC236}">
                <a16:creationId xmlns:a16="http://schemas.microsoft.com/office/drawing/2014/main" id="{D7DF19BB-671C-7D55-A2F9-4769E2953815}"/>
              </a:ext>
            </a:extLst>
          </p:cNvPr>
          <p:cNvSpPr/>
          <p:nvPr/>
        </p:nvSpPr>
        <p:spPr>
          <a:xfrm rot="16200000">
            <a:off x="2590690" y="2644590"/>
            <a:ext cx="365125" cy="4342636"/>
          </a:xfrm>
          <a:prstGeom prst="leftBrace">
            <a:avLst>
              <a:gd name="adj1" fmla="val 29462"/>
              <a:gd name="adj2" fmla="val 14533"/>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Left Brace 19">
            <a:extLst>
              <a:ext uri="{FF2B5EF4-FFF2-40B4-BE49-F238E27FC236}">
                <a16:creationId xmlns:a16="http://schemas.microsoft.com/office/drawing/2014/main" id="{9550C5D1-FEFD-7B18-E091-8D0C9A2463D8}"/>
              </a:ext>
            </a:extLst>
          </p:cNvPr>
          <p:cNvSpPr/>
          <p:nvPr/>
        </p:nvSpPr>
        <p:spPr>
          <a:xfrm rot="16200000">
            <a:off x="4243461" y="2723123"/>
            <a:ext cx="409231" cy="4378481"/>
          </a:xfrm>
          <a:prstGeom prst="leftBrace">
            <a:avLst>
              <a:gd name="adj1" fmla="val 35388"/>
              <a:gd name="adj2" fmla="val 34515"/>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Left Brace 20">
            <a:extLst>
              <a:ext uri="{FF2B5EF4-FFF2-40B4-BE49-F238E27FC236}">
                <a16:creationId xmlns:a16="http://schemas.microsoft.com/office/drawing/2014/main" id="{36D0F08F-3D84-76BD-8907-021D282165C5}"/>
              </a:ext>
            </a:extLst>
          </p:cNvPr>
          <p:cNvSpPr/>
          <p:nvPr/>
        </p:nvSpPr>
        <p:spPr>
          <a:xfrm rot="16200000">
            <a:off x="7387967" y="2665680"/>
            <a:ext cx="409232" cy="4342636"/>
          </a:xfrm>
          <a:prstGeom prst="leftBrace">
            <a:avLst>
              <a:gd name="adj1" fmla="val 36917"/>
              <a:gd name="adj2" fmla="val 14190"/>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 name="Left Brace 21">
            <a:extLst>
              <a:ext uri="{FF2B5EF4-FFF2-40B4-BE49-F238E27FC236}">
                <a16:creationId xmlns:a16="http://schemas.microsoft.com/office/drawing/2014/main" id="{9CC60BD7-B549-CF03-0914-971C6D8C8FE7}"/>
              </a:ext>
            </a:extLst>
          </p:cNvPr>
          <p:cNvSpPr/>
          <p:nvPr/>
        </p:nvSpPr>
        <p:spPr>
          <a:xfrm rot="16200000">
            <a:off x="8259548" y="3538444"/>
            <a:ext cx="409232" cy="2763336"/>
          </a:xfrm>
          <a:prstGeom prst="leftBrace">
            <a:avLst>
              <a:gd name="adj1" fmla="val 25354"/>
              <a:gd name="adj2" fmla="val 40871"/>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3" name="Left Brace 22">
            <a:extLst>
              <a:ext uri="{FF2B5EF4-FFF2-40B4-BE49-F238E27FC236}">
                <a16:creationId xmlns:a16="http://schemas.microsoft.com/office/drawing/2014/main" id="{59E8EFAF-271B-4FD1-F86A-4BCFDD63C802}"/>
              </a:ext>
            </a:extLst>
          </p:cNvPr>
          <p:cNvSpPr/>
          <p:nvPr/>
        </p:nvSpPr>
        <p:spPr>
          <a:xfrm rot="16200000">
            <a:off x="9828683" y="3498616"/>
            <a:ext cx="445881" cy="2738358"/>
          </a:xfrm>
          <a:prstGeom prst="leftBrace">
            <a:avLst>
              <a:gd name="adj1" fmla="val 36917"/>
              <a:gd name="adj2" fmla="val 63803"/>
            </a:avLst>
          </a:prstGeom>
          <a:ln w="28575">
            <a:solidFill>
              <a:srgbClr val="0E5C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 name="TextBox 2">
            <a:extLst>
              <a:ext uri="{FF2B5EF4-FFF2-40B4-BE49-F238E27FC236}">
                <a16:creationId xmlns:a16="http://schemas.microsoft.com/office/drawing/2014/main" id="{884DFEBB-A044-1F54-9474-7A6DEF671584}"/>
              </a:ext>
            </a:extLst>
          </p:cNvPr>
          <p:cNvSpPr txBox="1"/>
          <p:nvPr/>
        </p:nvSpPr>
        <p:spPr>
          <a:xfrm>
            <a:off x="838200" y="1409592"/>
            <a:ext cx="4114800" cy="923330"/>
          </a:xfrm>
          <a:prstGeom prst="rect">
            <a:avLst/>
          </a:prstGeom>
          <a:noFill/>
        </p:spPr>
        <p:txBody>
          <a:bodyPr wrap="square">
            <a:spAutoFit/>
          </a:bodyPr>
          <a:lstStyle/>
          <a:p>
            <a:r>
              <a:rPr lang="en-AU" b="1" u="sng">
                <a:solidFill>
                  <a:srgbClr val="269A5D"/>
                </a:solidFill>
              </a:rPr>
              <a:t>PROGRAMS &amp; APPLICATIONS USED</a:t>
            </a:r>
          </a:p>
          <a:p>
            <a:pPr marL="285750" indent="-285750">
              <a:buFont typeface="Arial" panose="020B0604020202020204" pitchFamily="34" charset="0"/>
              <a:buChar char="•"/>
            </a:pPr>
            <a:r>
              <a:rPr lang="en-AU"/>
              <a:t>Python</a:t>
            </a:r>
          </a:p>
          <a:p>
            <a:pPr marL="285750" indent="-285750">
              <a:buFont typeface="Arial" panose="020B0604020202020204" pitchFamily="34" charset="0"/>
              <a:buChar char="•"/>
            </a:pPr>
            <a:r>
              <a:rPr lang="en-AU"/>
              <a:t>GitHub</a:t>
            </a:r>
          </a:p>
        </p:txBody>
      </p:sp>
      <p:sp>
        <p:nvSpPr>
          <p:cNvPr id="7" name="TextBox 6">
            <a:extLst>
              <a:ext uri="{FF2B5EF4-FFF2-40B4-BE49-F238E27FC236}">
                <a16:creationId xmlns:a16="http://schemas.microsoft.com/office/drawing/2014/main" id="{6BEEFAAA-FBC6-E3BF-CE62-A7B9D60B9D63}"/>
              </a:ext>
            </a:extLst>
          </p:cNvPr>
          <p:cNvSpPr txBox="1"/>
          <p:nvPr/>
        </p:nvSpPr>
        <p:spPr>
          <a:xfrm>
            <a:off x="6525039" y="1409592"/>
            <a:ext cx="4828763" cy="1477328"/>
          </a:xfrm>
          <a:prstGeom prst="rect">
            <a:avLst/>
          </a:prstGeom>
          <a:noFill/>
        </p:spPr>
        <p:txBody>
          <a:bodyPr wrap="square">
            <a:spAutoFit/>
          </a:bodyPr>
          <a:lstStyle/>
          <a:p>
            <a:r>
              <a:rPr lang="en-AU" b="1" u="sng">
                <a:solidFill>
                  <a:srgbClr val="269A5D"/>
                </a:solidFill>
              </a:rPr>
              <a:t>COMMUNICATION</a:t>
            </a:r>
          </a:p>
          <a:p>
            <a:pPr marL="285750" indent="-285750">
              <a:buFont typeface="Arial" panose="020B0604020202020204" pitchFamily="34" charset="0"/>
              <a:buChar char="•"/>
            </a:pPr>
            <a:r>
              <a:rPr lang="en-AU"/>
              <a:t>2 stand-ups per week:</a:t>
            </a:r>
          </a:p>
          <a:p>
            <a:pPr marL="742950" lvl="1" indent="-285750">
              <a:buFont typeface="Arial" panose="020B0604020202020204" pitchFamily="34" charset="0"/>
              <a:buChar char="•"/>
            </a:pPr>
            <a:r>
              <a:rPr lang="en-AU"/>
              <a:t>1 weekly in-person</a:t>
            </a:r>
          </a:p>
          <a:p>
            <a:pPr marL="742950" lvl="1" indent="-285750">
              <a:buFont typeface="Arial" panose="020B0604020202020204" pitchFamily="34" charset="0"/>
              <a:buChar char="•"/>
            </a:pPr>
            <a:r>
              <a:rPr lang="en-AU"/>
              <a:t>1 weekly zoom</a:t>
            </a:r>
          </a:p>
          <a:p>
            <a:pPr marL="285750" indent="-285750">
              <a:buFont typeface="Arial" panose="020B0604020202020204" pitchFamily="34" charset="0"/>
              <a:buChar char="•"/>
            </a:pPr>
            <a:r>
              <a:rPr lang="en-AU"/>
              <a:t>Regular updates via Teams and Messenger</a:t>
            </a:r>
          </a:p>
        </p:txBody>
      </p:sp>
      <p:sp>
        <p:nvSpPr>
          <p:cNvPr id="15" name="TextBox 14">
            <a:extLst>
              <a:ext uri="{FF2B5EF4-FFF2-40B4-BE49-F238E27FC236}">
                <a16:creationId xmlns:a16="http://schemas.microsoft.com/office/drawing/2014/main" id="{5CB02B82-315C-D0E1-21AB-D2A06A9A851A}"/>
              </a:ext>
            </a:extLst>
          </p:cNvPr>
          <p:cNvSpPr txBox="1"/>
          <p:nvPr/>
        </p:nvSpPr>
        <p:spPr>
          <a:xfrm>
            <a:off x="838200" y="3479467"/>
            <a:ext cx="4114800" cy="646331"/>
          </a:xfrm>
          <a:prstGeom prst="rect">
            <a:avLst/>
          </a:prstGeom>
          <a:noFill/>
        </p:spPr>
        <p:txBody>
          <a:bodyPr wrap="square">
            <a:spAutoFit/>
          </a:bodyPr>
          <a:lstStyle/>
          <a:p>
            <a:r>
              <a:rPr lang="en-AU" b="1" u="sng">
                <a:solidFill>
                  <a:srgbClr val="269A5D"/>
                </a:solidFill>
              </a:rPr>
              <a:t>TIMELINE</a:t>
            </a:r>
          </a:p>
          <a:p>
            <a:pPr marL="285750" indent="-285750">
              <a:buFont typeface="Arial" panose="020B0604020202020204" pitchFamily="34" charset="0"/>
              <a:buChar char="•"/>
            </a:pPr>
            <a:r>
              <a:rPr lang="en-AU"/>
              <a:t>Duration: 6 weeks (thus far)</a:t>
            </a:r>
          </a:p>
        </p:txBody>
      </p:sp>
      <p:pic>
        <p:nvPicPr>
          <p:cNvPr id="18" name="Picture 17">
            <a:extLst>
              <a:ext uri="{FF2B5EF4-FFF2-40B4-BE49-F238E27FC236}">
                <a16:creationId xmlns:a16="http://schemas.microsoft.com/office/drawing/2014/main" id="{B08FACDC-4C4E-24EC-913B-3277D32F7735}"/>
              </a:ext>
            </a:extLst>
          </p:cNvPr>
          <p:cNvPicPr>
            <a:picLocks noChangeAspect="1"/>
          </p:cNvPicPr>
          <p:nvPr/>
        </p:nvPicPr>
        <p:blipFill rotWithShape="1">
          <a:blip r:embed="rId3"/>
          <a:srcRect l="25708" t="12094" r="23907" b="13121"/>
          <a:stretch/>
        </p:blipFill>
        <p:spPr>
          <a:xfrm>
            <a:off x="4557628" y="1411054"/>
            <a:ext cx="863636" cy="840741"/>
          </a:xfrm>
          <a:prstGeom prst="rect">
            <a:avLst/>
          </a:prstGeom>
        </p:spPr>
      </p:pic>
      <p:pic>
        <p:nvPicPr>
          <p:cNvPr id="24" name="Picture 23">
            <a:extLst>
              <a:ext uri="{FF2B5EF4-FFF2-40B4-BE49-F238E27FC236}">
                <a16:creationId xmlns:a16="http://schemas.microsoft.com/office/drawing/2014/main" id="{2FF9B82B-78D5-E6BD-2CF7-1C069E824579}"/>
              </a:ext>
            </a:extLst>
          </p:cNvPr>
          <p:cNvPicPr>
            <a:picLocks noChangeAspect="1"/>
          </p:cNvPicPr>
          <p:nvPr/>
        </p:nvPicPr>
        <p:blipFill rotWithShape="1">
          <a:blip r:embed="rId4"/>
          <a:srcRect l="7500" t="6369" r="56764" b="6914"/>
          <a:stretch/>
        </p:blipFill>
        <p:spPr>
          <a:xfrm>
            <a:off x="4642976" y="2346436"/>
            <a:ext cx="692939" cy="840741"/>
          </a:xfrm>
          <a:prstGeom prst="rect">
            <a:avLst/>
          </a:prstGeom>
        </p:spPr>
      </p:pic>
      <p:pic>
        <p:nvPicPr>
          <p:cNvPr id="29" name="Picture 28">
            <a:extLst>
              <a:ext uri="{FF2B5EF4-FFF2-40B4-BE49-F238E27FC236}">
                <a16:creationId xmlns:a16="http://schemas.microsoft.com/office/drawing/2014/main" id="{B75A0DD9-CB99-8452-E54A-7208880A1A30}"/>
              </a:ext>
            </a:extLst>
          </p:cNvPr>
          <p:cNvPicPr>
            <a:picLocks noChangeAspect="1"/>
          </p:cNvPicPr>
          <p:nvPr/>
        </p:nvPicPr>
        <p:blipFill rotWithShape="1">
          <a:blip r:embed="rId5"/>
          <a:srcRect l="31269" t="14585" r="30819" b="14065"/>
          <a:stretch/>
        </p:blipFill>
        <p:spPr>
          <a:xfrm>
            <a:off x="5666962" y="1409592"/>
            <a:ext cx="687743" cy="679509"/>
          </a:xfrm>
          <a:prstGeom prst="rect">
            <a:avLst/>
          </a:prstGeom>
        </p:spPr>
      </p:pic>
      <p:pic>
        <p:nvPicPr>
          <p:cNvPr id="30" name="Picture 29">
            <a:extLst>
              <a:ext uri="{FF2B5EF4-FFF2-40B4-BE49-F238E27FC236}">
                <a16:creationId xmlns:a16="http://schemas.microsoft.com/office/drawing/2014/main" id="{51E7C59C-7A2F-8380-0CD8-7217C84FBE8D}"/>
              </a:ext>
            </a:extLst>
          </p:cNvPr>
          <p:cNvPicPr>
            <a:picLocks noChangeAspect="1"/>
          </p:cNvPicPr>
          <p:nvPr/>
        </p:nvPicPr>
        <p:blipFill rotWithShape="1">
          <a:blip r:embed="rId6"/>
          <a:srcRect l="30626" t="12488" r="29403" b="11806"/>
          <a:stretch/>
        </p:blipFill>
        <p:spPr>
          <a:xfrm>
            <a:off x="5666962" y="2177030"/>
            <a:ext cx="687743" cy="683852"/>
          </a:xfrm>
          <a:prstGeom prst="rect">
            <a:avLst/>
          </a:prstGeom>
        </p:spPr>
      </p:pic>
      <p:pic>
        <p:nvPicPr>
          <p:cNvPr id="31" name="Picture 30">
            <a:extLst>
              <a:ext uri="{FF2B5EF4-FFF2-40B4-BE49-F238E27FC236}">
                <a16:creationId xmlns:a16="http://schemas.microsoft.com/office/drawing/2014/main" id="{CA035326-FF42-14C7-2626-D0E3BF219C0C}"/>
              </a:ext>
            </a:extLst>
          </p:cNvPr>
          <p:cNvPicPr>
            <a:picLocks noChangeAspect="1"/>
          </p:cNvPicPr>
          <p:nvPr/>
        </p:nvPicPr>
        <p:blipFill rotWithShape="1">
          <a:blip r:embed="rId7"/>
          <a:srcRect l="30892" t="11839" r="30285" b="12335"/>
          <a:stretch/>
        </p:blipFill>
        <p:spPr>
          <a:xfrm>
            <a:off x="5666961" y="2975349"/>
            <a:ext cx="687743" cy="671631"/>
          </a:xfrm>
          <a:prstGeom prst="rect">
            <a:avLst/>
          </a:prstGeom>
        </p:spPr>
      </p:pic>
      <p:sp>
        <p:nvSpPr>
          <p:cNvPr id="32" name="TextBox 31">
            <a:extLst>
              <a:ext uri="{FF2B5EF4-FFF2-40B4-BE49-F238E27FC236}">
                <a16:creationId xmlns:a16="http://schemas.microsoft.com/office/drawing/2014/main" id="{32925AFC-BF02-3870-F963-6922984D32F4}"/>
              </a:ext>
            </a:extLst>
          </p:cNvPr>
          <p:cNvSpPr txBox="1"/>
          <p:nvPr/>
        </p:nvSpPr>
        <p:spPr>
          <a:xfrm>
            <a:off x="852886" y="5961559"/>
            <a:ext cx="10403662" cy="369332"/>
          </a:xfrm>
          <a:prstGeom prst="rect">
            <a:avLst/>
          </a:prstGeom>
          <a:noFill/>
        </p:spPr>
        <p:txBody>
          <a:bodyPr wrap="square">
            <a:spAutoFit/>
          </a:bodyPr>
          <a:lstStyle/>
          <a:p>
            <a:r>
              <a:rPr lang="en-AU"/>
              <a:t>  ~ 30 hrs		        ~ 36 hrs		  ~ 12 hrs		        ~ 24 hrs	              ~ 18+ hrs	</a:t>
            </a:r>
          </a:p>
        </p:txBody>
      </p:sp>
    </p:spTree>
    <p:extLst>
      <p:ext uri="{BB962C8B-B14F-4D97-AF65-F5344CB8AC3E}">
        <p14:creationId xmlns:p14="http://schemas.microsoft.com/office/powerpoint/2010/main" val="304034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6" grpId="0" animBg="1"/>
      <p:bldP spid="27" grpId="0" animBg="1"/>
      <p:bldP spid="28" grpId="0" animBg="1"/>
      <p:bldP spid="8" grpId="0" animBg="1"/>
      <p:bldP spid="9" grpId="0" animBg="1"/>
      <p:bldP spid="10" grpId="0" animBg="1"/>
      <p:bldP spid="11" grpId="0" animBg="1"/>
      <p:bldP spid="12" grpId="0" animBg="1"/>
      <p:bldP spid="13" grpId="0" animBg="1"/>
      <p:bldP spid="14" grpId="0" animBg="1"/>
      <p:bldP spid="16" grpId="0" animBg="1"/>
      <p:bldP spid="20" grpId="0" animBg="1"/>
      <p:bldP spid="21" grpId="0" animBg="1"/>
      <p:bldP spid="22" grpId="0" animBg="1"/>
      <p:bldP spid="23" grpId="0" animBg="1"/>
      <p:bldP spid="3" grpId="0"/>
      <p:bldP spid="7" grpId="0"/>
      <p:bldP spid="15"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2966830"/>
            <a:ext cx="4620584" cy="1326875"/>
          </a:xfrm>
        </p:spPr>
        <p:txBody>
          <a:bodyPr vert="horz" lIns="91440" tIns="45720" rIns="91440" bIns="45720" rtlCol="0" anchor="b">
            <a:normAutofit/>
          </a:bodyPr>
          <a:lstStyle/>
          <a:p>
            <a:pPr algn="l"/>
            <a:r>
              <a:rPr lang="en-US" sz="4400" b="1" cap="none"/>
              <a:t>ACQUISITION OF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mj-lt"/>
              </a:rPr>
              <a:t>2023</a:t>
            </a:r>
          </a:p>
        </p:txBody>
      </p:sp>
      <p:pic>
        <p:nvPicPr>
          <p:cNvPr id="3" name="Picture 2" descr="Gallery of UNStudio Named Winner of Landmark Melbourne Skyscraper Competition - 1">
            <a:extLst>
              <a:ext uri="{FF2B5EF4-FFF2-40B4-BE49-F238E27FC236}">
                <a16:creationId xmlns:a16="http://schemas.microsoft.com/office/drawing/2014/main" id="{BE1E5AA1-4133-A520-288A-DFA4D175FC34}"/>
              </a:ext>
            </a:extLst>
          </p:cNvPr>
          <p:cNvPicPr>
            <a:picLocks noChangeAspect="1"/>
          </p:cNvPicPr>
          <p:nvPr/>
        </p:nvPicPr>
        <p:blipFill rotWithShape="1">
          <a:blip r:embed="rId3"/>
          <a:srcRect l="3479" r="957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5</a:t>
            </a:fld>
            <a:endParaRPr lang="en-US">
              <a:solidFill>
                <a:srgbClr val="FFFFFF"/>
              </a:solidFill>
              <a:latin typeface="+mj-lt"/>
            </a:endParaRPr>
          </a:p>
        </p:txBody>
      </p:sp>
    </p:spTree>
    <p:extLst>
      <p:ext uri="{BB962C8B-B14F-4D97-AF65-F5344CB8AC3E}">
        <p14:creationId xmlns:p14="http://schemas.microsoft.com/office/powerpoint/2010/main" val="92780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ACQUISITION OF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6</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409592"/>
            <a:ext cx="4114800" cy="2862322"/>
          </a:xfrm>
          <a:prstGeom prst="rect">
            <a:avLst/>
          </a:prstGeom>
          <a:noFill/>
        </p:spPr>
        <p:txBody>
          <a:bodyPr wrap="square" lIns="91440" tIns="45720" rIns="91440" bIns="45720" anchor="t">
            <a:spAutoFit/>
          </a:bodyPr>
          <a:lstStyle/>
          <a:p>
            <a:r>
              <a:rPr lang="en-AU" b="1" u="sng">
                <a:solidFill>
                  <a:srgbClr val="CB3323"/>
                </a:solidFill>
              </a:rPr>
              <a:t>RENTAL DATA</a:t>
            </a:r>
          </a:p>
          <a:p>
            <a:r>
              <a:rPr lang="en-AU" b="1" i="1"/>
              <a:t>Sources: </a:t>
            </a:r>
            <a:r>
              <a:rPr lang="en-US"/>
              <a:t>Collected from</a:t>
            </a:r>
            <a:r>
              <a:rPr lang="en-US" sz="1800"/>
              <a:t> 	</a:t>
            </a:r>
            <a:r>
              <a:rPr lang="en-US" sz="1800" b="1"/>
              <a:t>domain.com.au</a:t>
            </a:r>
          </a:p>
          <a:p>
            <a:endParaRPr lang="en-US" b="1" i="1"/>
          </a:p>
          <a:p>
            <a:r>
              <a:rPr lang="en-US" b="1" i="1"/>
              <a:t>Size: </a:t>
            </a:r>
            <a:r>
              <a:rPr lang="en-US" sz="1800"/>
              <a:t>~ 1,000,000 rows</a:t>
            </a:r>
          </a:p>
          <a:p>
            <a:pPr marL="342900" indent="-342900"/>
            <a:r>
              <a:rPr lang="en-US" sz="1800" b="1" i="1"/>
              <a:t>Time range</a:t>
            </a:r>
            <a:r>
              <a:rPr lang="en-US" b="1" i="1"/>
              <a:t>: </a:t>
            </a:r>
            <a:r>
              <a:rPr lang="en-US" sz="1800"/>
              <a:t>2017 – 2023</a:t>
            </a:r>
            <a:endParaRPr lang="en-AU"/>
          </a:p>
          <a:p>
            <a:endParaRPr lang="en-AU"/>
          </a:p>
          <a:p>
            <a:r>
              <a:rPr lang="en-AU" b="1" i="1"/>
              <a:t>Internal Features</a:t>
            </a:r>
          </a:p>
          <a:p>
            <a:pPr marL="285750" indent="-285750">
              <a:buFont typeface="Arial" panose="020B0604020202020204" pitchFamily="34" charset="0"/>
              <a:buChar char="•"/>
            </a:pPr>
            <a:r>
              <a:rPr lang="en-AU"/>
              <a:t>Features relating to properties (</a:t>
            </a:r>
            <a:r>
              <a:rPr lang="en-AU" err="1"/>
              <a:t>eg.</a:t>
            </a:r>
            <a:r>
              <a:rPr lang="en-AU"/>
              <a:t> No. of rooms, no. of bathrooms, etc.)</a:t>
            </a:r>
          </a:p>
        </p:txBody>
      </p:sp>
      <p:sp>
        <p:nvSpPr>
          <p:cNvPr id="3" name="TextBox 2">
            <a:extLst>
              <a:ext uri="{FF2B5EF4-FFF2-40B4-BE49-F238E27FC236}">
                <a16:creationId xmlns:a16="http://schemas.microsoft.com/office/drawing/2014/main" id="{A38E2E64-A179-3163-6729-764A4B48A55D}"/>
              </a:ext>
            </a:extLst>
          </p:cNvPr>
          <p:cNvSpPr txBox="1"/>
          <p:nvPr/>
        </p:nvSpPr>
        <p:spPr>
          <a:xfrm>
            <a:off x="5146813" y="1409592"/>
            <a:ext cx="6206987" cy="2585323"/>
          </a:xfrm>
          <a:prstGeom prst="rect">
            <a:avLst/>
          </a:prstGeom>
          <a:noFill/>
        </p:spPr>
        <p:txBody>
          <a:bodyPr wrap="square">
            <a:spAutoFit/>
          </a:bodyPr>
          <a:lstStyle/>
          <a:p>
            <a:r>
              <a:rPr lang="en-AU" b="1" u="sng">
                <a:solidFill>
                  <a:srgbClr val="1BB0BB"/>
                </a:solidFill>
              </a:rPr>
              <a:t>INFRASTRUCTURE DATA</a:t>
            </a:r>
          </a:p>
          <a:p>
            <a:r>
              <a:rPr lang="en-AU" b="1" i="1"/>
              <a:t>Sources: </a:t>
            </a:r>
            <a:r>
              <a:rPr lang="en-AU"/>
              <a:t>Scraped and collected from many different sources</a:t>
            </a:r>
            <a:endParaRPr lang="en-AU" i="1"/>
          </a:p>
          <a:p>
            <a:endParaRPr lang="en-AU" b="1" i="1"/>
          </a:p>
          <a:p>
            <a:r>
              <a:rPr lang="en-AU" b="1" i="1"/>
              <a:t>External Features</a:t>
            </a:r>
          </a:p>
          <a:p>
            <a:pPr marL="285750" indent="-285750">
              <a:buFont typeface="Arial" panose="020B0604020202020204" pitchFamily="34" charset="0"/>
              <a:buChar char="•"/>
            </a:pPr>
            <a:r>
              <a:rPr lang="en-AU"/>
              <a:t>Schools</a:t>
            </a:r>
          </a:p>
          <a:p>
            <a:pPr marL="285750" indent="-285750">
              <a:buFont typeface="Arial" panose="020B0604020202020204" pitchFamily="34" charset="0"/>
              <a:buChar char="•"/>
            </a:pPr>
            <a:r>
              <a:rPr lang="en-AU"/>
              <a:t>Hospitals</a:t>
            </a:r>
          </a:p>
          <a:p>
            <a:pPr marL="285750" indent="-285750">
              <a:buFont typeface="Arial" panose="020B0604020202020204" pitchFamily="34" charset="0"/>
              <a:buChar char="•"/>
            </a:pPr>
            <a:r>
              <a:rPr lang="en-US" sz="1800">
                <a:latin typeface="Tenorite"/>
                <a:cs typeface="Arial"/>
              </a:rPr>
              <a:t>Public transport stops (bus, tram, train)</a:t>
            </a:r>
          </a:p>
          <a:p>
            <a:pPr marL="285750" indent="-285750">
              <a:buFont typeface="Arial" panose="020B0604020202020204" pitchFamily="34" charset="0"/>
              <a:buChar char="•"/>
            </a:pPr>
            <a:r>
              <a:rPr lang="en-US" sz="1800">
                <a:latin typeface="Tenorite"/>
                <a:cs typeface="Arial"/>
              </a:rPr>
              <a:t>Open space (parks, forests, etc.)</a:t>
            </a:r>
          </a:p>
          <a:p>
            <a:pPr marL="285750" indent="-285750">
              <a:buFont typeface="Arial" panose="020B0604020202020204" pitchFamily="34" charset="0"/>
              <a:buChar char="•"/>
            </a:pPr>
            <a:r>
              <a:rPr lang="en-US" sz="1800">
                <a:latin typeface="Tenorite"/>
                <a:cs typeface="Arial"/>
              </a:rPr>
              <a:t>Distance to CBD (from each property)</a:t>
            </a:r>
            <a:endParaRPr lang="en-AU"/>
          </a:p>
        </p:txBody>
      </p:sp>
      <p:sp>
        <p:nvSpPr>
          <p:cNvPr id="7" name="TextBox 6">
            <a:extLst>
              <a:ext uri="{FF2B5EF4-FFF2-40B4-BE49-F238E27FC236}">
                <a16:creationId xmlns:a16="http://schemas.microsoft.com/office/drawing/2014/main" id="{8F7A8F9B-2785-379A-95D7-190DA5ADBBEE}"/>
              </a:ext>
            </a:extLst>
          </p:cNvPr>
          <p:cNvSpPr txBox="1"/>
          <p:nvPr/>
        </p:nvSpPr>
        <p:spPr>
          <a:xfrm>
            <a:off x="5146812" y="4159970"/>
            <a:ext cx="6206987" cy="2031325"/>
          </a:xfrm>
          <a:prstGeom prst="rect">
            <a:avLst/>
          </a:prstGeom>
          <a:noFill/>
        </p:spPr>
        <p:txBody>
          <a:bodyPr wrap="square">
            <a:spAutoFit/>
          </a:bodyPr>
          <a:lstStyle/>
          <a:p>
            <a:r>
              <a:rPr lang="en-AU" b="1" u="sng">
                <a:solidFill>
                  <a:srgbClr val="269A5D"/>
                </a:solidFill>
              </a:rPr>
              <a:t>CENSUS DATA</a:t>
            </a:r>
          </a:p>
          <a:p>
            <a:r>
              <a:rPr lang="en-AU" b="1" i="1"/>
              <a:t>Sources: </a:t>
            </a:r>
            <a:r>
              <a:rPr lang="en-AU"/>
              <a:t>Collected from </a:t>
            </a:r>
            <a:r>
              <a:rPr lang="en-AU" b="1"/>
              <a:t>ABS</a:t>
            </a:r>
            <a:endParaRPr lang="en-AU" b="1" i="1"/>
          </a:p>
          <a:p>
            <a:endParaRPr lang="en-AU" b="1" i="1"/>
          </a:p>
          <a:p>
            <a:r>
              <a:rPr lang="en-AU" b="1" i="1"/>
              <a:t>External Features</a:t>
            </a:r>
          </a:p>
          <a:p>
            <a:pPr marL="342900" indent="-342900">
              <a:lnSpc>
                <a:spcPct val="100000"/>
              </a:lnSpc>
              <a:buFont typeface="Arial,Sans-Serif"/>
              <a:buChar char="•"/>
            </a:pPr>
            <a:r>
              <a:rPr lang="en-US" sz="1800">
                <a:latin typeface="Tenorite"/>
                <a:cs typeface="Arial"/>
              </a:rPr>
              <a:t>Population by postcode</a:t>
            </a:r>
          </a:p>
          <a:p>
            <a:pPr marL="342900" indent="-342900">
              <a:lnSpc>
                <a:spcPct val="100000"/>
              </a:lnSpc>
              <a:buFont typeface="Arial,Sans-Serif"/>
              <a:buChar char="•"/>
            </a:pPr>
            <a:r>
              <a:rPr lang="en-US" sz="1800">
                <a:latin typeface="Tenorite"/>
                <a:cs typeface="Arial"/>
              </a:rPr>
              <a:t>Median Income by postcode</a:t>
            </a:r>
          </a:p>
          <a:p>
            <a:pPr marL="342900" indent="-342900">
              <a:lnSpc>
                <a:spcPct val="100000"/>
              </a:lnSpc>
              <a:buFont typeface="Arial,Sans-Serif"/>
              <a:buChar char="•"/>
            </a:pPr>
            <a:r>
              <a:rPr lang="en-US" sz="1800">
                <a:latin typeface="Tenorite"/>
                <a:cs typeface="Arial"/>
              </a:rPr>
              <a:t>Crime rate by postcode</a:t>
            </a:r>
          </a:p>
        </p:txBody>
      </p:sp>
    </p:spTree>
    <p:extLst>
      <p:ext uri="{BB962C8B-B14F-4D97-AF65-F5344CB8AC3E}">
        <p14:creationId xmlns:p14="http://schemas.microsoft.com/office/powerpoint/2010/main" val="267652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90338" y="2966706"/>
            <a:ext cx="3734014" cy="1311966"/>
          </a:xfrm>
        </p:spPr>
        <p:txBody>
          <a:bodyPr vert="horz" lIns="91440" tIns="45720" rIns="91440" bIns="45720" rtlCol="0" anchor="b">
            <a:normAutofit/>
          </a:bodyPr>
          <a:lstStyle/>
          <a:p>
            <a:pPr algn="l"/>
            <a:r>
              <a:rPr lang="en-US" sz="4400" b="1" cap="none"/>
              <a:t>DATA PIPELINE</a:t>
            </a:r>
          </a:p>
        </p:txBody>
      </p:sp>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mj-lt"/>
              </a:rPr>
              <a:t>2023</a:t>
            </a:r>
          </a:p>
        </p:txBody>
      </p:sp>
      <p:pic>
        <p:nvPicPr>
          <p:cNvPr id="5" name="Picture 4" descr="Generate me an image of data pipeline in a futuristic way, showing the modern of technology. Don't make the components of the pipeline too complicated as i'll put it in the introductory slide">
            <a:extLst>
              <a:ext uri="{FF2B5EF4-FFF2-40B4-BE49-F238E27FC236}">
                <a16:creationId xmlns:a16="http://schemas.microsoft.com/office/drawing/2014/main" id="{9651D4C8-0D98-BB3A-0111-A1DAE5515A87}"/>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7</a:t>
            </a:fld>
            <a:endParaRPr lang="en-US">
              <a:solidFill>
                <a:srgbClr val="FFFFFF"/>
              </a:solidFill>
              <a:latin typeface="+mj-lt"/>
            </a:endParaRPr>
          </a:p>
        </p:txBody>
      </p:sp>
    </p:spTree>
    <p:extLst>
      <p:ext uri="{BB962C8B-B14F-4D97-AF65-F5344CB8AC3E}">
        <p14:creationId xmlns:p14="http://schemas.microsoft.com/office/powerpoint/2010/main" val="78716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6246" y="-304336"/>
            <a:ext cx="10515600" cy="1091102"/>
          </a:xfrm>
        </p:spPr>
        <p:txBody>
          <a:bodyPr/>
          <a:lstStyle/>
          <a:p>
            <a:r>
              <a:rPr lang="en-US" b="1">
                <a:latin typeface="Tenorite Bold"/>
              </a:rPr>
              <a:t>Data pipeline</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2643831502"/>
              </p:ext>
            </p:extLst>
          </p:nvPr>
        </p:nvGraphicFramePr>
        <p:xfrm>
          <a:off x="838200" y="783502"/>
          <a:ext cx="10515600" cy="3744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a:t>2023</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pPr>
              <a:spcAft>
                <a:spcPts val="600"/>
              </a:spcAft>
            </a:pPr>
            <a:r>
              <a:rPr lang="en-US" kern="1200"/>
              <a:t>Suburban Dreams: The Rise of the Rental Market</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pic>
        <p:nvPicPr>
          <p:cNvPr id="4" name="Picture 3">
            <a:extLst>
              <a:ext uri="{FF2B5EF4-FFF2-40B4-BE49-F238E27FC236}">
                <a16:creationId xmlns:a16="http://schemas.microsoft.com/office/drawing/2014/main" id="{CEE47AF8-AF6C-4354-90CF-B48977975779}"/>
              </a:ext>
            </a:extLst>
          </p:cNvPr>
          <p:cNvPicPr>
            <a:picLocks noChangeAspect="1"/>
          </p:cNvPicPr>
          <p:nvPr/>
        </p:nvPicPr>
        <p:blipFill>
          <a:blip r:embed="rId8"/>
          <a:stretch>
            <a:fillRect/>
          </a:stretch>
        </p:blipFill>
        <p:spPr>
          <a:xfrm>
            <a:off x="4249797" y="4005426"/>
            <a:ext cx="3620917" cy="2342337"/>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075C7D08-12A1-4372-A2EF-1C33FF9CCAFC}"/>
              </a:ext>
            </a:extLst>
          </p:cNvPr>
          <p:cNvPicPr>
            <a:picLocks noChangeAspect="1"/>
          </p:cNvPicPr>
          <p:nvPr/>
        </p:nvPicPr>
        <p:blipFill>
          <a:blip r:embed="rId9"/>
          <a:stretch>
            <a:fillRect/>
          </a:stretch>
        </p:blipFill>
        <p:spPr>
          <a:xfrm>
            <a:off x="1507644" y="3881628"/>
            <a:ext cx="2743200" cy="2589935"/>
          </a:xfrm>
          <a:prstGeom prst="rect">
            <a:avLst/>
          </a:prstGeom>
        </p:spPr>
      </p:pic>
      <p:graphicFrame>
        <p:nvGraphicFramePr>
          <p:cNvPr id="20" name="Content Placeholder 6">
            <a:extLst>
              <a:ext uri="{FF2B5EF4-FFF2-40B4-BE49-F238E27FC236}">
                <a16:creationId xmlns:a16="http://schemas.microsoft.com/office/drawing/2014/main" id="{E07A7D15-F670-D883-F7FE-76714A73ACB8}"/>
              </a:ext>
            </a:extLst>
          </p:cNvPr>
          <p:cNvGraphicFramePr>
            <a:graphicFrameLocks/>
          </p:cNvGraphicFramePr>
          <p:nvPr>
            <p:extLst>
              <p:ext uri="{D42A27DB-BD31-4B8C-83A1-F6EECF244321}">
                <p14:modId xmlns:p14="http://schemas.microsoft.com/office/powerpoint/2010/main" val="167985057"/>
              </p:ext>
            </p:extLst>
          </p:nvPr>
        </p:nvGraphicFramePr>
        <p:xfrm>
          <a:off x="8217315" y="4080964"/>
          <a:ext cx="2463369" cy="2272092"/>
        </p:xfrm>
        <a:graphic>
          <a:graphicData uri="http://schemas.openxmlformats.org/drawingml/2006/table">
            <a:tbl>
              <a:tblPr/>
              <a:tblGrid>
                <a:gridCol w="821123">
                  <a:extLst>
                    <a:ext uri="{9D8B030D-6E8A-4147-A177-3AD203B41FA5}">
                      <a16:colId xmlns:a16="http://schemas.microsoft.com/office/drawing/2014/main" val="1722918207"/>
                    </a:ext>
                  </a:extLst>
                </a:gridCol>
                <a:gridCol w="821123">
                  <a:extLst>
                    <a:ext uri="{9D8B030D-6E8A-4147-A177-3AD203B41FA5}">
                      <a16:colId xmlns:a16="http://schemas.microsoft.com/office/drawing/2014/main" val="2993049898"/>
                    </a:ext>
                  </a:extLst>
                </a:gridCol>
                <a:gridCol w="821123">
                  <a:extLst>
                    <a:ext uri="{9D8B030D-6E8A-4147-A177-3AD203B41FA5}">
                      <a16:colId xmlns:a16="http://schemas.microsoft.com/office/drawing/2014/main" val="3919187541"/>
                    </a:ext>
                  </a:extLst>
                </a:gridCol>
              </a:tblGrid>
              <a:tr h="568023">
                <a:tc>
                  <a:txBody>
                    <a:bodyPr/>
                    <a:lstStyle/>
                    <a:p>
                      <a:pPr fontAlgn="t"/>
                      <a:r>
                        <a:rPr lang="en-US" sz="1800">
                          <a:effectLst/>
                        </a:rPr>
                        <a:t> </a:t>
                      </a: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Lasso</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LGBM</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62487973"/>
                  </a:ext>
                </a:extLst>
              </a:tr>
              <a:tr h="568023">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MAE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138.59</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92.68</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27457622"/>
                  </a:ext>
                </a:extLst>
              </a:tr>
              <a:tr h="568023">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MSE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91262.35</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52919.78</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69769290"/>
                  </a:ext>
                </a:extLst>
              </a:tr>
              <a:tr h="568023">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MAPE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0.2305</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0.1466</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1148571"/>
                  </a:ext>
                </a:extLst>
              </a:tr>
            </a:tbl>
          </a:graphicData>
        </a:graphic>
      </p:graphicFrame>
      <p:sp>
        <p:nvSpPr>
          <p:cNvPr id="110" name="Title 2">
            <a:extLst>
              <a:ext uri="{FF2B5EF4-FFF2-40B4-BE49-F238E27FC236}">
                <a16:creationId xmlns:a16="http://schemas.microsoft.com/office/drawing/2014/main" id="{BC5E0D7A-9D23-7120-AB7F-B57F0EBC9AD2}"/>
              </a:ext>
            </a:extLst>
          </p:cNvPr>
          <p:cNvSpPr txBox="1">
            <a:spLocks/>
          </p:cNvSpPr>
          <p:nvPr/>
        </p:nvSpPr>
        <p:spPr>
          <a:xfrm>
            <a:off x="836246" y="240787"/>
            <a:ext cx="10515600" cy="1091102"/>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endParaRPr lang="en-US" sz="1200">
              <a:solidFill>
                <a:srgbClr val="111111"/>
              </a:solidFill>
            </a:endParaRPr>
          </a:p>
        </p:txBody>
      </p:sp>
      <p:sp>
        <p:nvSpPr>
          <p:cNvPr id="190" name="TextBox 189">
            <a:extLst>
              <a:ext uri="{FF2B5EF4-FFF2-40B4-BE49-F238E27FC236}">
                <a16:creationId xmlns:a16="http://schemas.microsoft.com/office/drawing/2014/main" id="{FE79B4F5-EEC5-0743-C906-946773EDCDFF}"/>
              </a:ext>
            </a:extLst>
          </p:cNvPr>
          <p:cNvSpPr txBox="1"/>
          <p:nvPr/>
        </p:nvSpPr>
        <p:spPr>
          <a:xfrm>
            <a:off x="840658" y="840658"/>
            <a:ext cx="105205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rgbClr val="111111"/>
                </a:solidFill>
                <a:latin typeface="+mj-lt"/>
              </a:rPr>
              <a:t>LightGBM</a:t>
            </a:r>
            <a:r>
              <a:rPr lang="en-US" b="1" dirty="0">
                <a:solidFill>
                  <a:srgbClr val="111111"/>
                </a:solidFill>
                <a:latin typeface="+mj-lt"/>
              </a:rPr>
              <a:t>: </a:t>
            </a:r>
            <a:r>
              <a:rPr lang="en-US" dirty="0">
                <a:solidFill>
                  <a:srgbClr val="111111"/>
                </a:solidFill>
                <a:latin typeface="+mj-lt"/>
              </a:rPr>
              <a:t>a boosting algorithm that uses decision trees as its base learners, similar to Random Forest and </a:t>
            </a:r>
            <a:r>
              <a:rPr lang="en-US" dirty="0" err="1">
                <a:solidFill>
                  <a:srgbClr val="111111"/>
                </a:solidFill>
                <a:latin typeface="+mj-lt"/>
              </a:rPr>
              <a:t>XGBoost</a:t>
            </a:r>
            <a:endParaRPr lang="en-US" dirty="0">
              <a:latin typeface="+mj-lt"/>
            </a:endParaRPr>
          </a:p>
        </p:txBody>
      </p:sp>
    </p:spTree>
    <p:extLst>
      <p:ext uri="{BB962C8B-B14F-4D97-AF65-F5344CB8AC3E}">
        <p14:creationId xmlns:p14="http://schemas.microsoft.com/office/powerpoint/2010/main" val="1950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10 Amazing Wooden House Design Ideas For Your Inspirations | Passive house design, Wooden house ...">
            <a:extLst>
              <a:ext uri="{FF2B5EF4-FFF2-40B4-BE49-F238E27FC236}">
                <a16:creationId xmlns:a16="http://schemas.microsoft.com/office/drawing/2014/main" id="{B173D668-F847-4C59-A3AC-31413E29696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9030" r="-1" b="14158"/>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1801600" y="1168858"/>
            <a:ext cx="8585752" cy="3063240"/>
          </a:xfrm>
        </p:spPr>
        <p:txBody>
          <a:bodyPr vert="horz" lIns="91440" tIns="45720" rIns="91440" bIns="45720" rtlCol="0" anchor="b">
            <a:normAutofit/>
          </a:bodyPr>
          <a:lstStyle/>
          <a:p>
            <a:pPr algn="ctr"/>
            <a:r>
              <a:rPr lang="en-US" sz="5400" b="1">
                <a:solidFill>
                  <a:schemeClr val="bg1"/>
                </a:solidFill>
              </a:rPr>
              <a:t>Determining factors of rental price</a:t>
            </a:r>
          </a:p>
        </p:txBody>
      </p:sp>
      <p:sp>
        <p:nvSpPr>
          <p:cNvPr id="309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mj-lt"/>
              </a:rPr>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mj-lt"/>
                <a:ea typeface="+mn-ea"/>
                <a:cs typeface="+mn-cs"/>
              </a:rPr>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9</a:t>
            </a:fld>
            <a:endParaRPr lang="en-US">
              <a:solidFill>
                <a:srgbClr val="FFFFFF"/>
              </a:solidFill>
              <a:latin typeface="+mj-lt"/>
            </a:endParaRPr>
          </a:p>
        </p:txBody>
      </p:sp>
    </p:spTree>
    <p:extLst>
      <p:ext uri="{BB962C8B-B14F-4D97-AF65-F5344CB8AC3E}">
        <p14:creationId xmlns:p14="http://schemas.microsoft.com/office/powerpoint/2010/main" val="111324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76A8F61-3FE0-4499-9D74-D8DA5DD8FDF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CBB7AC-E012-4960-B083-33C7C7C0C8C8}">
  <ds:schemaRefs>
    <ds:schemaRef ds:uri="http://schemas.microsoft.com/sharepoint/v3/contenttype/forms"/>
  </ds:schemaRefs>
</ds:datastoreItem>
</file>

<file path=customXml/itemProps3.xml><?xml version="1.0" encoding="utf-8"?>
<ds:datastoreItem xmlns:ds="http://schemas.openxmlformats.org/officeDocument/2006/customXml" ds:itemID="{CA05327A-3F11-4B74-87F2-F91762B92A4E}">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1</TotalTime>
  <Words>1926</Words>
  <Application>Microsoft Office PowerPoint</Application>
  <PresentationFormat>Widescreen</PresentationFormat>
  <Paragraphs>379</Paragraphs>
  <Slides>27</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Arial,Sans-Serif</vt:lpstr>
      <vt:lpstr>Calibri</vt:lpstr>
      <vt:lpstr>Calibri Light</vt:lpstr>
      <vt:lpstr>Open Sauce</vt:lpstr>
      <vt:lpstr>Open Sauce Bold</vt:lpstr>
      <vt:lpstr>Tenorite</vt:lpstr>
      <vt:lpstr>Tenorite Bold</vt:lpstr>
      <vt:lpstr>Custom</vt:lpstr>
      <vt:lpstr>Office Theme</vt:lpstr>
      <vt:lpstr>Suburban Dreams:  The Rise of the Rental Market</vt:lpstr>
      <vt:lpstr>Our Team</vt:lpstr>
      <vt:lpstr>Forecasting the rental market in Victoria</vt:lpstr>
      <vt:lpstr>PROJECT LOGISTICS</vt:lpstr>
      <vt:lpstr>ACQUISITION OF DATA</vt:lpstr>
      <vt:lpstr>ACQUISITION OF DATA</vt:lpstr>
      <vt:lpstr>DATA PIPELINE</vt:lpstr>
      <vt:lpstr>Data pipeline</vt:lpstr>
      <vt:lpstr>Determining factors of rental price</vt:lpstr>
      <vt:lpstr>PowerPoint Presentation</vt:lpstr>
      <vt:lpstr>Suburbs rising in price</vt:lpstr>
      <vt:lpstr>PowerPoint Presentation</vt:lpstr>
      <vt:lpstr>PowerPoint Presentation</vt:lpstr>
      <vt:lpstr>PowerPoint Presentation</vt:lpstr>
      <vt:lpstr>PowerPoint Presentation</vt:lpstr>
      <vt:lpstr>PowerPoint Presentation</vt:lpstr>
      <vt:lpstr>Most Liveable &amp; Affordable suburbs</vt:lpstr>
      <vt:lpstr>LIVEABILITY</vt:lpstr>
      <vt:lpstr>VICTORIA’S MOST LIVEABLE SUBURBS</vt:lpstr>
      <vt:lpstr>AFFORDABILITY</vt:lpstr>
      <vt:lpstr>VICTORIA’S UNDERVALUED SUBURBS</vt:lpstr>
      <vt:lpstr>PowerPoint Presentation</vt:lpstr>
      <vt:lpstr>Data &amp; Time limitations</vt:lpstr>
      <vt:lpstr>PowerPoint Presentation</vt:lpstr>
      <vt:lpstr>FINAL RECOMMENDATIONS</vt:lpstr>
      <vt:lpstr>FEASIBILITY OF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Ngoc Duy Tran</dc:creator>
  <cp:lastModifiedBy>Phoebe F</cp:lastModifiedBy>
  <cp:revision>18</cp:revision>
  <dcterms:created xsi:type="dcterms:W3CDTF">2023-10-04T10:38:55Z</dcterms:created>
  <dcterms:modified xsi:type="dcterms:W3CDTF">2023-10-08T04:34:38Z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